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  <p:sldMasterId id="2147483667" r:id="rId3"/>
    <p:sldMasterId id="2147483674" r:id="rId4"/>
    <p:sldMasterId id="2147483655" r:id="rId5"/>
    <p:sldMasterId id="2147483659" r:id="rId6"/>
  </p:sldMasterIdLst>
  <p:notesMasterIdLst>
    <p:notesMasterId r:id="rId13"/>
  </p:notesMasterIdLst>
  <p:sldIdLst>
    <p:sldId id="258" r:id="rId7"/>
    <p:sldId id="270" r:id="rId8"/>
    <p:sldId id="271" r:id="rId9"/>
    <p:sldId id="259" r:id="rId10"/>
    <p:sldId id="262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07"/>
    <p:restoredTop sz="94647"/>
  </p:normalViewPr>
  <p:slideViewPr>
    <p:cSldViewPr snapToGrid="0" snapToObjects="1">
      <p:cViewPr varScale="1">
        <p:scale>
          <a:sx n="123" d="100"/>
          <a:sy n="123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06202-BB1D-C344-B6A3-3C5668040CD6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EF8D3-EA62-8646-A591-FC0F930C5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8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8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png"/><Relationship Id="rId16" Type="http://schemas.openxmlformats.org/officeDocument/2006/relationships/image" Target="../media/image5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50.svg"/><Relationship Id="rId4" Type="http://schemas.openxmlformats.org/officeDocument/2006/relationships/image" Target="../media/image32.svg"/><Relationship Id="rId9" Type="http://schemas.openxmlformats.org/officeDocument/2006/relationships/image" Target="../media/image49.png"/><Relationship Id="rId14" Type="http://schemas.openxmlformats.org/officeDocument/2006/relationships/image" Target="../media/image42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3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  <p:pic>
        <p:nvPicPr>
          <p:cNvPr id="8" name="NSF \ NOIRLab">
            <a:extLst>
              <a:ext uri="{FF2B5EF4-FFF2-40B4-BE49-F238E27FC236}">
                <a16:creationId xmlns:a16="http://schemas.microsoft.com/office/drawing/2014/main" id="{DCFB9829-51C8-0B46-973F-4CCA21D63D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02"/>
            <a:ext cx="2494907" cy="1193800"/>
          </a:xfrm>
          <a:prstGeom prst="rect">
            <a:avLst/>
          </a:prstGeom>
        </p:spPr>
      </p:pic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53783110-FE87-5C48-A37F-EB4E7B31B7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5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34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AR - Logo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89431-73A7-2741-9AB7-C073CA4594DA}"/>
              </a:ext>
            </a:extLst>
          </p:cNvPr>
          <p:cNvSpPr/>
          <p:nvPr userDrawn="1"/>
        </p:nvSpPr>
        <p:spPr>
          <a:xfrm>
            <a:off x="0" y="0"/>
            <a:ext cx="12192000" cy="5440680"/>
          </a:xfrm>
          <a:prstGeom prst="rect">
            <a:avLst/>
          </a:prstGeom>
          <a:gradFill>
            <a:gsLst>
              <a:gs pos="0">
                <a:schemeClr val="accent2">
                  <a:lumMod val="10000"/>
                </a:schemeClr>
              </a:gs>
              <a:gs pos="100000">
                <a:schemeClr val="accent2">
                  <a:lumMod val="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98AA7-3B95-6E46-AA91-AD5A7016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E6499-C636-9841-B810-319C5A61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SOAR">
            <a:extLst>
              <a:ext uri="{FF2B5EF4-FFF2-40B4-BE49-F238E27FC236}">
                <a16:creationId xmlns:a16="http://schemas.microsoft.com/office/drawing/2014/main" id="{50D59B23-96E8-D845-B9F7-B0B3899249FD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7999" y="3168661"/>
            <a:ext cx="1796002" cy="2418617"/>
          </a:xfrm>
          <a:prstGeom prst="rect">
            <a:avLst/>
          </a:prstGeom>
          <a:noFill/>
          <a:ln>
            <a:noFill/>
          </a:ln>
          <a:effectLst>
            <a:glow rad="1130300">
              <a:schemeClr val="bg1">
                <a:alpha val="43000"/>
              </a:schemeClr>
            </a:glow>
            <a:outerShdw blurRad="584200" sx="104000" sy="104000" algn="ctr" rotWithShape="0">
              <a:prstClr val="black">
                <a:alpha val="0"/>
              </a:prstClr>
            </a:outerShdw>
            <a:softEdge rad="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F05178-1F26-7243-B2AA-C2BDB2D0A0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9861" y="1743306"/>
            <a:ext cx="1398207" cy="1398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DB9F2-29AF-064E-8364-979611FD1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60" r="17758"/>
          <a:stretch/>
        </p:blipFill>
        <p:spPr>
          <a:xfrm>
            <a:off x="8678173" y="1743305"/>
            <a:ext cx="1797583" cy="1398208"/>
          </a:xfrm>
          <a:prstGeom prst="rect">
            <a:avLst/>
          </a:prstGeom>
        </p:spPr>
      </p:pic>
      <p:pic>
        <p:nvPicPr>
          <p:cNvPr id="10" name="NSF \ NOIRLab">
            <a:extLst>
              <a:ext uri="{FF2B5EF4-FFF2-40B4-BE49-F238E27FC236}">
                <a16:creationId xmlns:a16="http://schemas.microsoft.com/office/drawing/2014/main" id="{18480502-22E3-A448-896D-4E5F9B4C16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5449" y="1557251"/>
            <a:ext cx="3164307" cy="1770316"/>
          </a:xfrm>
          <a:prstGeom prst="rect">
            <a:avLst/>
          </a:prstGeom>
        </p:spPr>
      </p:pic>
      <p:pic>
        <p:nvPicPr>
          <p:cNvPr id="12" name="AURA wht/dark background">
            <a:extLst>
              <a:ext uri="{FF2B5EF4-FFF2-40B4-BE49-F238E27FC236}">
                <a16:creationId xmlns:a16="http://schemas.microsoft.com/office/drawing/2014/main" id="{1D337F8E-0B29-1D40-B222-2A6597BA12F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DE070-8135-B447-BEED-1DC1D8EA294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27956" y="1602085"/>
            <a:ext cx="1867388" cy="16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3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  <p:pic>
        <p:nvPicPr>
          <p:cNvPr id="8" name="NSF \ NOIRLab">
            <a:extLst>
              <a:ext uri="{FF2B5EF4-FFF2-40B4-BE49-F238E27FC236}">
                <a16:creationId xmlns:a16="http://schemas.microsoft.com/office/drawing/2014/main" id="{C4351548-CADD-F44D-8948-2F20C9273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310" y="262037"/>
            <a:ext cx="1499690" cy="717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02B-0A0F-064D-BFB3-E6D6AD9F6D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54" y="0"/>
            <a:ext cx="2485225" cy="10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7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7419975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BFE508C-C6E5-CD47-9EEA-C34CC398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2B5CF23-7FF3-E040-9B6B-ED5B6A28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DD54DE3-AFD5-A54E-9F88-0F2E1231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8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16C5EDD0-9729-4E48-8AAB-CD5309A5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05DBFCAF-1E4D-5B4D-B9E5-E0830515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B57474B1-E09B-9F41-BF3B-F0BF7CD4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6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0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emini-Dar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588" y="6356350"/>
            <a:ext cx="24602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AURA wht/dark background">
            <a:extLst>
              <a:ext uri="{FF2B5EF4-FFF2-40B4-BE49-F238E27FC236}">
                <a16:creationId xmlns:a16="http://schemas.microsoft.com/office/drawing/2014/main" id="{DDFF368F-AE25-494D-ADE4-A248BF8DD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8" name="NSF \ NOIRLab">
            <a:extLst>
              <a:ext uri="{FF2B5EF4-FFF2-40B4-BE49-F238E27FC236}">
                <a16:creationId xmlns:a16="http://schemas.microsoft.com/office/drawing/2014/main" id="{E48907E6-0B45-FC40-8957-44AADA01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58D57E-6034-7A47-A408-F290D79FC7D3}"/>
              </a:ext>
            </a:extLst>
          </p:cNvPr>
          <p:cNvGrpSpPr/>
          <p:nvPr userDrawn="1"/>
        </p:nvGrpSpPr>
        <p:grpSpPr>
          <a:xfrm>
            <a:off x="0" y="6264893"/>
            <a:ext cx="9682181" cy="595205"/>
            <a:chOff x="0" y="6264893"/>
            <a:chExt cx="9682181" cy="595205"/>
          </a:xfrm>
        </p:grpSpPr>
        <p:sp>
          <p:nvSpPr>
            <p:cNvPr id="10" name="Logo band">
              <a:extLst>
                <a:ext uri="{FF2B5EF4-FFF2-40B4-BE49-F238E27FC236}">
                  <a16:creationId xmlns:a16="http://schemas.microsoft.com/office/drawing/2014/main" id="{F35D3F85-F8E8-9E4B-9F87-EFF170E0A8C5}"/>
                </a:ext>
              </a:extLst>
            </p:cNvPr>
            <p:cNvSpPr/>
            <p:nvPr userDrawn="1"/>
          </p:nvSpPr>
          <p:spPr>
            <a:xfrm>
              <a:off x="0" y="6264893"/>
              <a:ext cx="9682181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87000">
                  <a:srgbClr val="FFC21B"/>
                </a:gs>
                <a:gs pos="0">
                  <a:srgbClr val="FFB71A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31DEFC-0F6F-954A-AD57-55A990FD1D96}"/>
                </a:ext>
              </a:extLst>
            </p:cNvPr>
            <p:cNvGrpSpPr/>
            <p:nvPr userDrawn="1"/>
          </p:nvGrpSpPr>
          <p:grpSpPr>
            <a:xfrm>
              <a:off x="0" y="6273955"/>
              <a:ext cx="8893589" cy="586143"/>
              <a:chOff x="0" y="6273955"/>
              <a:chExt cx="8893589" cy="586143"/>
            </a:xfrm>
          </p:grpSpPr>
          <p:grpSp>
            <p:nvGrpSpPr>
              <p:cNvPr id="12" name="Gemini">
                <a:extLst>
                  <a:ext uri="{FF2B5EF4-FFF2-40B4-BE49-F238E27FC236}">
                    <a16:creationId xmlns:a16="http://schemas.microsoft.com/office/drawing/2014/main" id="{86444221-2F0E-5E48-BDE5-2D42CF6D1EF5}"/>
                  </a:ext>
                </a:extLst>
              </p:cNvPr>
              <p:cNvGrpSpPr/>
              <p:nvPr userDrawn="1"/>
            </p:nvGrpSpPr>
            <p:grpSpPr>
              <a:xfrm>
                <a:off x="0" y="6273955"/>
                <a:ext cx="2125861" cy="586143"/>
                <a:chOff x="0" y="6273955"/>
                <a:chExt cx="2125861" cy="586143"/>
              </a:xfrm>
            </p:grpSpPr>
            <p:sp>
              <p:nvSpPr>
                <p:cNvPr id="19" name="black rectangle">
                  <a:extLst>
                    <a:ext uri="{FF2B5EF4-FFF2-40B4-BE49-F238E27FC236}">
                      <a16:creationId xmlns:a16="http://schemas.microsoft.com/office/drawing/2014/main" id="{7DB63829-AF03-7442-95B5-07DEE90E3B9E}"/>
                    </a:ext>
                  </a:extLst>
                </p:cNvPr>
                <p:cNvSpPr/>
                <p:nvPr userDrawn="1"/>
              </p:nvSpPr>
              <p:spPr>
                <a:xfrm>
                  <a:off x="0" y="6311040"/>
                  <a:ext cx="2125861" cy="546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Gemini logo">
                  <a:extLst>
                    <a:ext uri="{FF2B5EF4-FFF2-40B4-BE49-F238E27FC236}">
                      <a16:creationId xmlns:a16="http://schemas.microsoft.com/office/drawing/2014/main" id="{33B5312C-E4EF-244C-BD03-0B21FCB68D1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73955"/>
                  <a:ext cx="2125861" cy="586143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CBA4629-697A-074C-8577-24A217EBF9EB}"/>
                  </a:ext>
                </a:extLst>
              </p:cNvPr>
              <p:cNvGrpSpPr/>
              <p:nvPr userDrawn="1"/>
            </p:nvGrpSpPr>
            <p:grpSpPr>
              <a:xfrm>
                <a:off x="2509819" y="6295871"/>
                <a:ext cx="6383770" cy="542311"/>
                <a:chOff x="2509819" y="6295871"/>
                <a:chExt cx="6383770" cy="542311"/>
              </a:xfrm>
            </p:grpSpPr>
            <p:pic>
              <p:nvPicPr>
                <p:cNvPr id="14" name="NRC-CNRC Canada">
                  <a:extLst>
                    <a:ext uri="{FF2B5EF4-FFF2-40B4-BE49-F238E27FC236}">
                      <a16:creationId xmlns:a16="http://schemas.microsoft.com/office/drawing/2014/main" id="{44F5403C-4850-B548-A215-58DC7B545DBB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9819" y="6472942"/>
                  <a:ext cx="984473" cy="188168"/>
                </a:xfrm>
                <a:prstGeom prst="rect">
                  <a:avLst/>
                </a:prstGeom>
              </p:spPr>
            </p:pic>
            <p:pic>
              <p:nvPicPr>
                <p:cNvPr id="15" name="ANID Chile">
                  <a:extLst>
                    <a:ext uri="{FF2B5EF4-FFF2-40B4-BE49-F238E27FC236}">
                      <a16:creationId xmlns:a16="http://schemas.microsoft.com/office/drawing/2014/main" id="{EFEA03D3-1A59-794F-A9A7-D7F63D5386E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2635" y="6315334"/>
                  <a:ext cx="548129" cy="503384"/>
                </a:xfrm>
                <a:prstGeom prst="rect">
                  <a:avLst/>
                </a:prstGeom>
              </p:spPr>
            </p:pic>
            <p:pic>
              <p:nvPicPr>
                <p:cNvPr id="16" name="LNA MCTI Brazil">
                  <a:extLst>
                    <a:ext uri="{FF2B5EF4-FFF2-40B4-BE49-F238E27FC236}">
                      <a16:creationId xmlns:a16="http://schemas.microsoft.com/office/drawing/2014/main" id="{F0620076-D354-704C-9290-E0F3EDF7E71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9107" y="6295871"/>
                  <a:ext cx="602568" cy="542311"/>
                </a:xfrm>
                <a:prstGeom prst="rect">
                  <a:avLst/>
                </a:prstGeom>
              </p:spPr>
            </p:pic>
            <p:pic>
              <p:nvPicPr>
                <p:cNvPr id="17" name="MCTI Argentina">
                  <a:extLst>
                    <a:ext uri="{FF2B5EF4-FFF2-40B4-BE49-F238E27FC236}">
                      <a16:creationId xmlns:a16="http://schemas.microsoft.com/office/drawing/2014/main" id="{F093488B-EB4D-3C43-A0F0-32070F80FCF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018" y="6363021"/>
                  <a:ext cx="1164530" cy="408010"/>
                </a:xfrm>
                <a:prstGeom prst="rect">
                  <a:avLst/>
                </a:prstGeom>
              </p:spPr>
            </p:pic>
            <p:pic>
              <p:nvPicPr>
                <p:cNvPr id="18" name="KASI Korea">
                  <a:extLst>
                    <a:ext uri="{FF2B5EF4-FFF2-40B4-BE49-F238E27FC236}">
                      <a16:creationId xmlns:a16="http://schemas.microsoft.com/office/drawing/2014/main" id="{EF7DD800-E7A0-2341-A992-028353DD8F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890" y="6416214"/>
                  <a:ext cx="1130699" cy="30162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1989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3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OAR-Dark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AURA wht/dark background">
            <a:extLst>
              <a:ext uri="{FF2B5EF4-FFF2-40B4-BE49-F238E27FC236}">
                <a16:creationId xmlns:a16="http://schemas.microsoft.com/office/drawing/2014/main" id="{DDFF368F-AE25-494D-ADE4-A248BF8DD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pic>
        <p:nvPicPr>
          <p:cNvPr id="8" name="NSF \ NOIRLab">
            <a:extLst>
              <a:ext uri="{FF2B5EF4-FFF2-40B4-BE49-F238E27FC236}">
                <a16:creationId xmlns:a16="http://schemas.microsoft.com/office/drawing/2014/main" id="{E48907E6-0B45-FC40-8957-44AADA01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5BF75C0-F926-6848-9BF8-42A68396E7AA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22" name="Logo band">
              <a:extLst>
                <a:ext uri="{FF2B5EF4-FFF2-40B4-BE49-F238E27FC236}">
                  <a16:creationId xmlns:a16="http://schemas.microsoft.com/office/drawing/2014/main" id="{97801F7A-DD91-4943-B540-00399EA7F25A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10000"/>
                  </a:schemeClr>
                </a:gs>
                <a:gs pos="21000">
                  <a:schemeClr val="accent2">
                    <a:lumMod val="17000"/>
                  </a:schemeClr>
                </a:gs>
                <a:gs pos="66000">
                  <a:schemeClr val="accent2">
                    <a:lumMod val="89000"/>
                  </a:schemeClr>
                </a:gs>
                <a:gs pos="81000">
                  <a:schemeClr val="accent2">
                    <a:lumMod val="88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23" name="SOAR">
              <a:extLst>
                <a:ext uri="{FF2B5EF4-FFF2-40B4-BE49-F238E27FC236}">
                  <a16:creationId xmlns:a16="http://schemas.microsoft.com/office/drawing/2014/main" id="{1D523DF8-4A27-EF4E-83A2-A4A005B67E46}"/>
                </a:ext>
              </a:extLst>
            </p:cNvPr>
            <p:cNvPicPr preferRelativeResize="0"/>
            <p:nvPr userDrawn="1"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24" name="UNC">
              <a:extLst>
                <a:ext uri="{FF2B5EF4-FFF2-40B4-BE49-F238E27FC236}">
                  <a16:creationId xmlns:a16="http://schemas.microsoft.com/office/drawing/2014/main" id="{CB2F0F4B-EFD7-FA41-B14F-CC03D0D45B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25" name="MSU">
              <a:extLst>
                <a:ext uri="{FF2B5EF4-FFF2-40B4-BE49-F238E27FC236}">
                  <a16:creationId xmlns:a16="http://schemas.microsoft.com/office/drawing/2014/main" id="{0294DCED-E2A4-0E45-8132-4BAB8A9F804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26" name="Brazil">
              <a:extLst>
                <a:ext uri="{FF2B5EF4-FFF2-40B4-BE49-F238E27FC236}">
                  <a16:creationId xmlns:a16="http://schemas.microsoft.com/office/drawing/2014/main" id="{AAF96EE1-8F41-4C4A-8729-D97C99849E63}"/>
                </a:ext>
              </a:extLst>
            </p:cNvPr>
            <p:cNvGrpSpPr/>
            <p:nvPr userDrawn="1"/>
          </p:nvGrpSpPr>
          <p:grpSpPr>
            <a:xfrm>
              <a:off x="1342119" y="6302241"/>
              <a:ext cx="569101" cy="515465"/>
              <a:chOff x="1342119" y="6302241"/>
              <a:chExt cx="569101" cy="51546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A726FD3-2319-FD47-9858-A170FA31F089}"/>
                  </a:ext>
                </a:extLst>
              </p:cNvPr>
              <p:cNvSpPr/>
              <p:nvPr userDrawn="1"/>
            </p:nvSpPr>
            <p:spPr>
              <a:xfrm>
                <a:off x="1342119" y="6302241"/>
                <a:ext cx="492785" cy="174759"/>
              </a:xfrm>
              <a:prstGeom prst="rect">
                <a:avLst/>
              </a:prstGeom>
              <a:solidFill>
                <a:schemeClr val="tx2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Brazil">
                <a:extLst>
                  <a:ext uri="{FF2B5EF4-FFF2-40B4-BE49-F238E27FC236}">
                    <a16:creationId xmlns:a16="http://schemas.microsoft.com/office/drawing/2014/main" id="{41439031-46DB-C149-B8E9-14C297D85AF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rcRect/>
              <a:stretch/>
            </p:blipFill>
            <p:spPr>
              <a:xfrm>
                <a:off x="1342119" y="6306808"/>
                <a:ext cx="569101" cy="510898"/>
              </a:xfrm>
              <a:prstGeom prst="rect">
                <a:avLst/>
              </a:prstGeom>
            </p:spPr>
          </p:pic>
        </p:grpSp>
        <p:pic>
          <p:nvPicPr>
            <p:cNvPr id="27" name="NSF">
              <a:extLst>
                <a:ext uri="{FF2B5EF4-FFF2-40B4-BE49-F238E27FC236}">
                  <a16:creationId xmlns:a16="http://schemas.microsoft.com/office/drawing/2014/main" id="{623F6F65-AAAC-FC47-B15A-8B8466B55A0A}"/>
                </a:ext>
              </a:extLst>
            </p:cNvPr>
            <p:cNvPicPr preferRelativeResize="0"/>
            <p:nvPr userDrawn="1"/>
          </p:nvPicPr>
          <p:blipFill rotWithShape="1">
            <a:blip r:embed="rId10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891EB81B-C8FE-2744-A6BB-A02CFE94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28A5417F-CDB2-E04D-9B79-98F5EB0C3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4962F6CD-C352-134E-B9A1-3E3AFBA46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99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7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41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39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emini-l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50621-6128-C342-9C3C-B89B28877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C7F-EA2E-D74B-996A-A3EBCADEF894}" type="datetime1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75A6-97F9-0B46-8888-DBCE9CA5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46166" y="6356350"/>
            <a:ext cx="24076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0A5CD-6EBA-5E47-86F0-93C355F0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SF \ NOIRLab">
            <a:extLst>
              <a:ext uri="{FF2B5EF4-FFF2-40B4-BE49-F238E27FC236}">
                <a16:creationId xmlns:a16="http://schemas.microsoft.com/office/drawing/2014/main" id="{3E57410F-3D81-7644-9E82-765BC0CBC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  <p:pic>
        <p:nvPicPr>
          <p:cNvPr id="9" name="AURA logo drk (light background)">
            <a:extLst>
              <a:ext uri="{FF2B5EF4-FFF2-40B4-BE49-F238E27FC236}">
                <a16:creationId xmlns:a16="http://schemas.microsoft.com/office/drawing/2014/main" id="{28FD114C-13DC-1E4F-8E6A-F6628E7947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5379"/>
            <a:ext cx="914400" cy="2925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C55091-7F92-D747-89F2-40833F6E0304}"/>
              </a:ext>
            </a:extLst>
          </p:cNvPr>
          <p:cNvGrpSpPr/>
          <p:nvPr userDrawn="1"/>
        </p:nvGrpSpPr>
        <p:grpSpPr>
          <a:xfrm>
            <a:off x="0" y="6264893"/>
            <a:ext cx="9682181" cy="595205"/>
            <a:chOff x="0" y="6264893"/>
            <a:chExt cx="9682181" cy="595205"/>
          </a:xfrm>
        </p:grpSpPr>
        <p:sp>
          <p:nvSpPr>
            <p:cNvPr id="11" name="Logo band">
              <a:extLst>
                <a:ext uri="{FF2B5EF4-FFF2-40B4-BE49-F238E27FC236}">
                  <a16:creationId xmlns:a16="http://schemas.microsoft.com/office/drawing/2014/main" id="{71B0B6E3-9F32-9543-ADF0-0748E12EADD7}"/>
                </a:ext>
              </a:extLst>
            </p:cNvPr>
            <p:cNvSpPr/>
            <p:nvPr userDrawn="1"/>
          </p:nvSpPr>
          <p:spPr>
            <a:xfrm>
              <a:off x="0" y="6264893"/>
              <a:ext cx="9682181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87000">
                  <a:srgbClr val="FFC21B"/>
                </a:gs>
                <a:gs pos="0">
                  <a:srgbClr val="FFB71A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459CE1-F380-0140-B284-7774BBB0F867}"/>
                </a:ext>
              </a:extLst>
            </p:cNvPr>
            <p:cNvGrpSpPr/>
            <p:nvPr userDrawn="1"/>
          </p:nvGrpSpPr>
          <p:grpSpPr>
            <a:xfrm>
              <a:off x="0" y="6273955"/>
              <a:ext cx="8893589" cy="586143"/>
              <a:chOff x="0" y="6273955"/>
              <a:chExt cx="8893589" cy="586143"/>
            </a:xfrm>
          </p:grpSpPr>
          <p:grpSp>
            <p:nvGrpSpPr>
              <p:cNvPr id="13" name="Gemini">
                <a:extLst>
                  <a:ext uri="{FF2B5EF4-FFF2-40B4-BE49-F238E27FC236}">
                    <a16:creationId xmlns:a16="http://schemas.microsoft.com/office/drawing/2014/main" id="{BF74B919-C399-BF43-8642-5DF06F9B6BDB}"/>
                  </a:ext>
                </a:extLst>
              </p:cNvPr>
              <p:cNvGrpSpPr/>
              <p:nvPr userDrawn="1"/>
            </p:nvGrpSpPr>
            <p:grpSpPr>
              <a:xfrm>
                <a:off x="0" y="6273955"/>
                <a:ext cx="2125861" cy="586143"/>
                <a:chOff x="0" y="6273955"/>
                <a:chExt cx="2125861" cy="586143"/>
              </a:xfrm>
            </p:grpSpPr>
            <p:sp>
              <p:nvSpPr>
                <p:cNvPr id="20" name="black rectangle">
                  <a:extLst>
                    <a:ext uri="{FF2B5EF4-FFF2-40B4-BE49-F238E27FC236}">
                      <a16:creationId xmlns:a16="http://schemas.microsoft.com/office/drawing/2014/main" id="{C0FF59D8-5C50-DF41-8876-9806D5A2C16F}"/>
                    </a:ext>
                  </a:extLst>
                </p:cNvPr>
                <p:cNvSpPr/>
                <p:nvPr userDrawn="1"/>
              </p:nvSpPr>
              <p:spPr>
                <a:xfrm>
                  <a:off x="0" y="6311040"/>
                  <a:ext cx="2125861" cy="546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" name="Gemini logo">
                  <a:extLst>
                    <a:ext uri="{FF2B5EF4-FFF2-40B4-BE49-F238E27FC236}">
                      <a16:creationId xmlns:a16="http://schemas.microsoft.com/office/drawing/2014/main" id="{C8C2D4C6-E14E-5249-A450-F304F742EFB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73955"/>
                  <a:ext cx="2125861" cy="586143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2C7BCCB-C023-BA4B-B2BC-3B84B6FF9A05}"/>
                  </a:ext>
                </a:extLst>
              </p:cNvPr>
              <p:cNvGrpSpPr/>
              <p:nvPr userDrawn="1"/>
            </p:nvGrpSpPr>
            <p:grpSpPr>
              <a:xfrm>
                <a:off x="2509819" y="6295871"/>
                <a:ext cx="6383770" cy="542311"/>
                <a:chOff x="2509819" y="6295871"/>
                <a:chExt cx="6383770" cy="542311"/>
              </a:xfrm>
            </p:grpSpPr>
            <p:pic>
              <p:nvPicPr>
                <p:cNvPr id="15" name="NRC-CNRC Canada">
                  <a:extLst>
                    <a:ext uri="{FF2B5EF4-FFF2-40B4-BE49-F238E27FC236}">
                      <a16:creationId xmlns:a16="http://schemas.microsoft.com/office/drawing/2014/main" id="{D61DAD13-F706-274E-9C71-8D855E0D679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9819" y="6472942"/>
                  <a:ext cx="984473" cy="188168"/>
                </a:xfrm>
                <a:prstGeom prst="rect">
                  <a:avLst/>
                </a:prstGeom>
              </p:spPr>
            </p:pic>
            <p:pic>
              <p:nvPicPr>
                <p:cNvPr id="16" name="ANID Chile">
                  <a:extLst>
                    <a:ext uri="{FF2B5EF4-FFF2-40B4-BE49-F238E27FC236}">
                      <a16:creationId xmlns:a16="http://schemas.microsoft.com/office/drawing/2014/main" id="{283BCFA2-9B3A-3548-A53D-A9981ABB448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2635" y="6315334"/>
                  <a:ext cx="548129" cy="503384"/>
                </a:xfrm>
                <a:prstGeom prst="rect">
                  <a:avLst/>
                </a:prstGeom>
              </p:spPr>
            </p:pic>
            <p:pic>
              <p:nvPicPr>
                <p:cNvPr id="17" name="LNA MCTI Brazil">
                  <a:extLst>
                    <a:ext uri="{FF2B5EF4-FFF2-40B4-BE49-F238E27FC236}">
                      <a16:creationId xmlns:a16="http://schemas.microsoft.com/office/drawing/2014/main" id="{CBC12378-8B46-3643-B009-83F1712F71E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9107" y="6295871"/>
                  <a:ext cx="602568" cy="542311"/>
                </a:xfrm>
                <a:prstGeom prst="rect">
                  <a:avLst/>
                </a:prstGeom>
              </p:spPr>
            </p:pic>
            <p:pic>
              <p:nvPicPr>
                <p:cNvPr id="18" name="MCTI Argentina">
                  <a:extLst>
                    <a:ext uri="{FF2B5EF4-FFF2-40B4-BE49-F238E27FC236}">
                      <a16:creationId xmlns:a16="http://schemas.microsoft.com/office/drawing/2014/main" id="{E35155A6-7AB5-5C4C-9499-73874E1508F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018" y="6363021"/>
                  <a:ext cx="1164530" cy="408010"/>
                </a:xfrm>
                <a:prstGeom prst="rect">
                  <a:avLst/>
                </a:prstGeom>
              </p:spPr>
            </p:pic>
            <p:pic>
              <p:nvPicPr>
                <p:cNvPr id="19" name="KASI Korea">
                  <a:extLst>
                    <a:ext uri="{FF2B5EF4-FFF2-40B4-BE49-F238E27FC236}">
                      <a16:creationId xmlns:a16="http://schemas.microsoft.com/office/drawing/2014/main" id="{F2500F1E-6A9D-044D-A258-DF051C9B7DD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890" y="6416214"/>
                  <a:ext cx="1130699" cy="30162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013415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OAR-l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NSF \ NOIRLab">
            <a:extLst>
              <a:ext uri="{FF2B5EF4-FFF2-40B4-BE49-F238E27FC236}">
                <a16:creationId xmlns:a16="http://schemas.microsoft.com/office/drawing/2014/main" id="{3E57410F-3D81-7644-9E82-765BC0CBC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  <p:pic>
        <p:nvPicPr>
          <p:cNvPr id="9" name="AURA logo drk (light background)">
            <a:extLst>
              <a:ext uri="{FF2B5EF4-FFF2-40B4-BE49-F238E27FC236}">
                <a16:creationId xmlns:a16="http://schemas.microsoft.com/office/drawing/2014/main" id="{28FD114C-13DC-1E4F-8E6A-F6628E7947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5379"/>
            <a:ext cx="914400" cy="2925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E26A46C-69B9-A442-A51C-E45C42B377D8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23" name="Logo band">
              <a:extLst>
                <a:ext uri="{FF2B5EF4-FFF2-40B4-BE49-F238E27FC236}">
                  <a16:creationId xmlns:a16="http://schemas.microsoft.com/office/drawing/2014/main" id="{DCB3D18F-C022-1349-83E9-F55DAB223253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chemeClr val="accent2">
                    <a:lumMod val="50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24" name="SOAR">
              <a:extLst>
                <a:ext uri="{FF2B5EF4-FFF2-40B4-BE49-F238E27FC236}">
                  <a16:creationId xmlns:a16="http://schemas.microsoft.com/office/drawing/2014/main" id="{FE5ED591-662A-B749-985E-02341845A2C4}"/>
                </a:ext>
              </a:extLst>
            </p:cNvPr>
            <p:cNvPicPr preferRelativeResize="0"/>
            <p:nvPr userDrawn="1"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25" name="UNC">
              <a:extLst>
                <a:ext uri="{FF2B5EF4-FFF2-40B4-BE49-F238E27FC236}">
                  <a16:creationId xmlns:a16="http://schemas.microsoft.com/office/drawing/2014/main" id="{799653A4-0405-2145-A0C7-31D2CB8D0C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26" name="MSU">
              <a:extLst>
                <a:ext uri="{FF2B5EF4-FFF2-40B4-BE49-F238E27FC236}">
                  <a16:creationId xmlns:a16="http://schemas.microsoft.com/office/drawing/2014/main" id="{3C541018-7B58-C947-A4AF-FC24AB6DEA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27" name="Brazil">
              <a:extLst>
                <a:ext uri="{FF2B5EF4-FFF2-40B4-BE49-F238E27FC236}">
                  <a16:creationId xmlns:a16="http://schemas.microsoft.com/office/drawing/2014/main" id="{A19C0ED6-5CD4-AC48-B455-1E25E9308BB4}"/>
                </a:ext>
              </a:extLst>
            </p:cNvPr>
            <p:cNvGrpSpPr/>
            <p:nvPr userDrawn="1"/>
          </p:nvGrpSpPr>
          <p:grpSpPr>
            <a:xfrm>
              <a:off x="1342119" y="6289316"/>
              <a:ext cx="608070" cy="545882"/>
              <a:chOff x="1342119" y="6289316"/>
              <a:chExt cx="608070" cy="54588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35E1DD-4895-DC4A-92FF-815244FD1A04}"/>
                  </a:ext>
                </a:extLst>
              </p:cNvPr>
              <p:cNvSpPr/>
              <p:nvPr userDrawn="1"/>
            </p:nvSpPr>
            <p:spPr>
              <a:xfrm>
                <a:off x="1342119" y="6289316"/>
                <a:ext cx="608070" cy="545882"/>
              </a:xfrm>
              <a:prstGeom prst="rect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Brazil">
                <a:extLst>
                  <a:ext uri="{FF2B5EF4-FFF2-40B4-BE49-F238E27FC236}">
                    <a16:creationId xmlns:a16="http://schemas.microsoft.com/office/drawing/2014/main" id="{5AE7051A-7B1C-5B44-ACBE-985722B3DB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rcRect/>
              <a:stretch/>
            </p:blipFill>
            <p:spPr>
              <a:xfrm>
                <a:off x="1342119" y="6289316"/>
                <a:ext cx="608070" cy="545882"/>
              </a:xfrm>
              <a:prstGeom prst="rect">
                <a:avLst/>
              </a:prstGeom>
            </p:spPr>
          </p:pic>
        </p:grpSp>
        <p:pic>
          <p:nvPicPr>
            <p:cNvPr id="28" name="NSF">
              <a:extLst>
                <a:ext uri="{FF2B5EF4-FFF2-40B4-BE49-F238E27FC236}">
                  <a16:creationId xmlns:a16="http://schemas.microsoft.com/office/drawing/2014/main" id="{5D6E8115-D966-BC4E-B220-2CEA03D49E46}"/>
                </a:ext>
              </a:extLst>
            </p:cNvPr>
            <p:cNvPicPr preferRelativeResize="0"/>
            <p:nvPr userDrawn="1"/>
          </p:nvPicPr>
          <p:blipFill rotWithShape="1">
            <a:blip r:embed="rId10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5C8F1C-F370-6442-ADFA-F349FAEA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A28FDF39-39AB-774C-8A83-121181A6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24A82A8-763B-904D-B337-EA775F17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12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ESI-light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154110"/>
            <a:ext cx="83439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3583"/>
            <a:ext cx="10515600" cy="49795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5C8F1C-F370-6442-ADFA-F349FAEA4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A28FDF39-39AB-774C-8A83-121181A6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00584" y="6356350"/>
            <a:ext cx="155321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124A82A8-763B-904D-B337-EA775F17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Logo Band">
            <a:extLst>
              <a:ext uri="{FF2B5EF4-FFF2-40B4-BE49-F238E27FC236}">
                <a16:creationId xmlns:a16="http://schemas.microsoft.com/office/drawing/2014/main" id="{D1478CEA-AD00-FC41-8571-BD73FEB66FBF}"/>
              </a:ext>
            </a:extLst>
          </p:cNvPr>
          <p:cNvGrpSpPr/>
          <p:nvPr userDrawn="1"/>
        </p:nvGrpSpPr>
        <p:grpSpPr>
          <a:xfrm>
            <a:off x="-1" y="5879233"/>
            <a:ext cx="10448925" cy="1169639"/>
            <a:chOff x="-1" y="5868476"/>
            <a:chExt cx="10448925" cy="1169639"/>
          </a:xfrm>
        </p:grpSpPr>
        <p:sp>
          <p:nvSpPr>
            <p:cNvPr id="19" name="logo bar">
              <a:extLst>
                <a:ext uri="{FF2B5EF4-FFF2-40B4-BE49-F238E27FC236}">
                  <a16:creationId xmlns:a16="http://schemas.microsoft.com/office/drawing/2014/main" id="{9630F043-41AD-6249-A9B4-8BBB601935D3}"/>
                </a:ext>
              </a:extLst>
            </p:cNvPr>
            <p:cNvSpPr/>
            <p:nvPr userDrawn="1"/>
          </p:nvSpPr>
          <p:spPr>
            <a:xfrm>
              <a:off x="-1" y="6092326"/>
              <a:ext cx="10448925" cy="765674"/>
            </a:xfrm>
            <a:prstGeom prst="rect">
              <a:avLst/>
            </a:prstGeom>
            <a:gradFill>
              <a:gsLst>
                <a:gs pos="5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94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9DEB0F-E140-7A48-954D-347DB97F9B13}"/>
                </a:ext>
              </a:extLst>
            </p:cNvPr>
            <p:cNvGrpSpPr/>
            <p:nvPr userDrawn="1"/>
          </p:nvGrpSpPr>
          <p:grpSpPr>
            <a:xfrm>
              <a:off x="11654" y="5868476"/>
              <a:ext cx="9846721" cy="1169639"/>
              <a:chOff x="11654" y="5868476"/>
              <a:chExt cx="9846721" cy="116963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44A156-EB27-8C44-95E4-4DAFE879B47B}"/>
                  </a:ext>
                </a:extLst>
              </p:cNvPr>
              <p:cNvSpPr txBox="1"/>
              <p:nvPr userDrawn="1"/>
            </p:nvSpPr>
            <p:spPr>
              <a:xfrm>
                <a:off x="4311071" y="6056277"/>
                <a:ext cx="47128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0" kern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lt"/>
                    <a:ea typeface="+mn-ea"/>
                    <a:cs typeface="+mn-cs"/>
                  </a:rPr>
                  <a:t>Thanks to the DESI sponsors and 69 Participating Institutions</a:t>
                </a:r>
                <a:r>
                  <a:rPr 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!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A4D4F2-E716-7349-A2EB-CA92D710876A}"/>
                  </a:ext>
                </a:extLst>
              </p:cNvPr>
              <p:cNvGrpSpPr/>
              <p:nvPr userDrawn="1"/>
            </p:nvGrpSpPr>
            <p:grpSpPr>
              <a:xfrm>
                <a:off x="11654" y="5868476"/>
                <a:ext cx="9846721" cy="1169639"/>
                <a:chOff x="11654" y="5868476"/>
                <a:chExt cx="9846721" cy="116963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86F44FA4-796C-3B4B-9632-D438751BACF8}"/>
                    </a:ext>
                  </a:extLst>
                </p:cNvPr>
                <p:cNvGrpSpPr/>
                <p:nvPr userDrawn="1"/>
              </p:nvGrpSpPr>
              <p:grpSpPr>
                <a:xfrm>
                  <a:off x="2769735" y="6311638"/>
                  <a:ext cx="7088640" cy="560873"/>
                  <a:chOff x="2769735" y="6311638"/>
                  <a:chExt cx="7088640" cy="560873"/>
                </a:xfrm>
              </p:grpSpPr>
              <p:pic>
                <p:nvPicPr>
                  <p:cNvPr id="36" name="NERSC">
                    <a:extLst>
                      <a:ext uri="{FF2B5EF4-FFF2-40B4-BE49-F238E27FC236}">
                        <a16:creationId xmlns:a16="http://schemas.microsoft.com/office/drawing/2014/main" id="{D763C445-2E27-DB4C-BA20-10DB9FABD10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769735" y="6402266"/>
                    <a:ext cx="1041425" cy="379617"/>
                  </a:xfrm>
                  <a:prstGeom prst="rect">
                    <a:avLst/>
                  </a:prstGeom>
                </p:spPr>
              </p:pic>
              <p:pic>
                <p:nvPicPr>
                  <p:cNvPr id="37" name="CEA">
                    <a:extLst>
                      <a:ext uri="{FF2B5EF4-FFF2-40B4-BE49-F238E27FC236}">
                        <a16:creationId xmlns:a16="http://schemas.microsoft.com/office/drawing/2014/main" id="{04F22836-D0A9-1C41-967C-71F29D806F1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92384" y="6393417"/>
                    <a:ext cx="498954" cy="397315"/>
                  </a:xfrm>
                  <a:prstGeom prst="rect">
                    <a:avLst/>
                  </a:prstGeom>
                </p:spPr>
              </p:pic>
              <p:pic>
                <p:nvPicPr>
                  <p:cNvPr id="38" name="Conacyt">
                    <a:extLst>
                      <a:ext uri="{FF2B5EF4-FFF2-40B4-BE49-F238E27FC236}">
                        <a16:creationId xmlns:a16="http://schemas.microsoft.com/office/drawing/2014/main" id="{786E80AC-EF84-674B-BC2D-8B2A80B60B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l="25472" t="25000" r="25095" b="46001"/>
                  <a:stretch/>
                </p:blipFill>
                <p:spPr>
                  <a:xfrm>
                    <a:off x="6193133" y="6311638"/>
                    <a:ext cx="738812" cy="560873"/>
                  </a:xfrm>
                  <a:prstGeom prst="rect">
                    <a:avLst/>
                  </a:prstGeom>
                  <a:effectLst>
                    <a:glow rad="12700">
                      <a:schemeClr val="tx2">
                        <a:alpha val="0"/>
                      </a:schemeClr>
                    </a:glow>
                  </a:effectLst>
                </p:spPr>
              </p:pic>
              <p:pic>
                <p:nvPicPr>
                  <p:cNvPr id="39" name="Moore">
                    <a:extLst>
                      <a:ext uri="{FF2B5EF4-FFF2-40B4-BE49-F238E27FC236}">
                        <a16:creationId xmlns:a16="http://schemas.microsoft.com/office/drawing/2014/main" id="{C2BD2B82-F0B2-BC42-93CC-135E7342F46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7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 l="5092" t="10666" r="6327" b="14667"/>
                  <a:stretch/>
                </p:blipFill>
                <p:spPr>
                  <a:xfrm>
                    <a:off x="7113169" y="6394852"/>
                    <a:ext cx="1010765" cy="394445"/>
                  </a:xfrm>
                  <a:prstGeom prst="rect">
                    <a:avLst/>
                  </a:prstGeom>
                </p:spPr>
              </p:pic>
              <p:pic>
                <p:nvPicPr>
                  <p:cNvPr id="40" name="UKRI">
                    <a:extLst>
                      <a:ext uri="{FF2B5EF4-FFF2-40B4-BE49-F238E27FC236}">
                        <a16:creationId xmlns:a16="http://schemas.microsoft.com/office/drawing/2014/main" id="{0150446C-344D-D147-A138-6076FCF214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9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/>
                  <a:stretch/>
                </p:blipFill>
                <p:spPr>
                  <a:xfrm>
                    <a:off x="8305160" y="6393329"/>
                    <a:ext cx="1553215" cy="397489"/>
                  </a:xfrm>
                  <a:prstGeom prst="rect">
                    <a:avLst/>
                  </a:prstGeom>
                </p:spPr>
              </p:pic>
              <p:pic>
                <p:nvPicPr>
                  <p:cNvPr id="41" name="Spain">
                    <a:extLst>
                      <a:ext uri="{FF2B5EF4-FFF2-40B4-BE49-F238E27FC236}">
                        <a16:creationId xmlns:a16="http://schemas.microsoft.com/office/drawing/2014/main" id="{E4907F87-803C-CA43-B2AD-B6705FB0A1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11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 l="712" t="2609" r="813" b="2487"/>
                  <a:stretch/>
                </p:blipFill>
                <p:spPr>
                  <a:xfrm>
                    <a:off x="4672562" y="6393416"/>
                    <a:ext cx="1339347" cy="39731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Graphic 34">
                  <a:extLst>
                    <a:ext uri="{FF2B5EF4-FFF2-40B4-BE49-F238E27FC236}">
                      <a16:creationId xmlns:a16="http://schemas.microsoft.com/office/drawing/2014/main" id="{8E12DF73-3320-7F41-8AD0-EC97B6F6D55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54" y="5868476"/>
                  <a:ext cx="2339278" cy="116963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2" name="NSF \ NOIRLab">
            <a:extLst>
              <a:ext uri="{FF2B5EF4-FFF2-40B4-BE49-F238E27FC236}">
                <a16:creationId xmlns:a16="http://schemas.microsoft.com/office/drawing/2014/main" id="{AA0581EF-2095-834B-8055-C3C43CEDA20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310" y="262037"/>
            <a:ext cx="1499690" cy="717594"/>
          </a:xfrm>
          <a:prstGeom prst="rect">
            <a:avLst/>
          </a:prstGeom>
        </p:spPr>
      </p:pic>
      <p:pic>
        <p:nvPicPr>
          <p:cNvPr id="12" name="DESI light">
            <a:extLst>
              <a:ext uri="{FF2B5EF4-FFF2-40B4-BE49-F238E27FC236}">
                <a16:creationId xmlns:a16="http://schemas.microsoft.com/office/drawing/2014/main" id="{BD966B4F-5BDA-024E-AF26-C4F5C70ED8C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654" y="14410"/>
            <a:ext cx="2485224" cy="10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77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8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9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IRLab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NSF \ NOIRLab">
            <a:extLst>
              <a:ext uri="{FF2B5EF4-FFF2-40B4-BE49-F238E27FC236}">
                <a16:creationId xmlns:a16="http://schemas.microsoft.com/office/drawing/2014/main" id="{8A5D89C4-59F8-AE46-A296-A0C0C6C7BB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241" y="86244"/>
            <a:ext cx="5603518" cy="2681255"/>
          </a:xfrm>
          <a:prstGeom prst="rect">
            <a:avLst/>
          </a:prstGeom>
        </p:spPr>
      </p:pic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2A85F95C-2C03-EE45-AE8D-550E9E4939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72D604-8050-7845-A07C-CD36A872394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1424424" y="6363939"/>
            <a:ext cx="76757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48C7C-E6A4-0544-82E4-52812AB2A3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E3940-97A3-D845-99DC-7F0A8EEA32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894740" y="6363939"/>
            <a:ext cx="4590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7A39F26E-9477-6C45-A407-EDE1A4B432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5296" y="1248334"/>
            <a:ext cx="10649858" cy="4325153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64CCF417-2751-2747-8A3E-DD11F83551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9078" y="217209"/>
            <a:ext cx="8245806" cy="88891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Title</a:t>
            </a:r>
          </a:p>
        </p:txBody>
      </p:sp>
    </p:spTree>
    <p:extLst>
      <p:ext uri="{BB962C8B-B14F-4D97-AF65-F5344CB8AC3E}">
        <p14:creationId xmlns:p14="http://schemas.microsoft.com/office/powerpoint/2010/main" val="298711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53C30-50DA-0D4F-A190-996F0D83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CCE85-1819-6D45-9BAA-A6460467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4B7304D-67C5-7E46-B32B-8B757F3B2C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582941"/>
            <a:ext cx="9144000" cy="528322"/>
          </a:xfrm>
        </p:spPr>
        <p:txBody>
          <a:bodyPr anchor="ctr">
            <a:noAutofit/>
          </a:bodyPr>
          <a:lstStyle>
            <a:lvl1pPr marL="73152" indent="0" algn="ctr">
              <a:buNone/>
              <a:defRPr sz="2400"/>
            </a:lvl1pPr>
          </a:lstStyle>
          <a:p>
            <a:pPr lvl="0"/>
            <a:r>
              <a:rPr lang="en-US" sz="2400" dirty="0"/>
              <a:t>Institution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415FA8-30E4-1744-A2F5-04B3D5F46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1956"/>
            <a:ext cx="9144000" cy="528321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2B856-052C-984F-B822-DA334B447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08ED-4F68-324B-8E6F-A068D38C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B8C5-F603-E944-9F19-6EA594D1C801}" type="datetime1">
              <a:rPr lang="en-US" smtClean="0"/>
              <a:t>1/4/21</a:t>
            </a:fld>
            <a:endParaRPr lang="en-US"/>
          </a:p>
        </p:txBody>
      </p:sp>
      <p:pic>
        <p:nvPicPr>
          <p:cNvPr id="8" name="NSF \ NOIRLab">
            <a:extLst>
              <a:ext uri="{FF2B5EF4-FFF2-40B4-BE49-F238E27FC236}">
                <a16:creationId xmlns:a16="http://schemas.microsoft.com/office/drawing/2014/main" id="{21912E64-ABF6-A541-9D83-B5264D4A9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10"/>
            <a:ext cx="2494907" cy="1193800"/>
          </a:xfrm>
          <a:prstGeom prst="rect">
            <a:avLst/>
          </a:prstGeom>
        </p:spPr>
      </p:pic>
      <p:pic>
        <p:nvPicPr>
          <p:cNvPr id="9" name="AURA wht/dark background">
            <a:extLst>
              <a:ext uri="{FF2B5EF4-FFF2-40B4-BE49-F238E27FC236}">
                <a16:creationId xmlns:a16="http://schemas.microsoft.com/office/drawing/2014/main" id="{85358783-0CFD-CD47-88A2-017315A4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19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5430-FA39-ED4A-9DF0-C66E2805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7D2D-9910-A244-9BBB-91C5E2CEC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Logo band" hidden="1">
            <a:extLst>
              <a:ext uri="{FF2B5EF4-FFF2-40B4-BE49-F238E27FC236}">
                <a16:creationId xmlns:a16="http://schemas.microsoft.com/office/drawing/2014/main" id="{6DE3C4B7-9C87-1244-A101-D92002B10566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0" y="6266214"/>
            <a:ext cx="9046711" cy="59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5D9CABFB-33FA-A442-8764-81EE2BD1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FB34604-4FAA-D94B-86F7-AC66478DB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3B61DF0-BF4C-BB43-8D4B-6AB8C9EB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3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CDB1A-CF1A-5C46-A6A1-34BD0079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52031-7194-2D4F-9514-E9CE49D5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7F5B-D118-6949-B1EB-79A407CA2571}" type="datetime1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C1BB-711C-D449-B6E1-DF335B35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42E7F-6639-D34A-9609-A2B1107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mini - Logo Ca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5C1B4-647E-5B4D-A966-879AAB33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3118E-6217-B043-980D-1BABCB98B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NSF \ NOIRLab">
            <a:extLst>
              <a:ext uri="{FF2B5EF4-FFF2-40B4-BE49-F238E27FC236}">
                <a16:creationId xmlns:a16="http://schemas.microsoft.com/office/drawing/2014/main" id="{057CE205-F5D7-A541-94BA-B1DC8AC0D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241" y="86244"/>
            <a:ext cx="5603518" cy="26812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B8F1A-D0E6-4C49-9C47-F1598292B1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2589" y="3911537"/>
            <a:ext cx="4566823" cy="126856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9B0A3-4CE5-A345-AFE4-430ADD9AE758}"/>
              </a:ext>
            </a:extLst>
          </p:cNvPr>
          <p:cNvGrpSpPr/>
          <p:nvPr userDrawn="1"/>
        </p:nvGrpSpPr>
        <p:grpSpPr>
          <a:xfrm>
            <a:off x="351390" y="2594718"/>
            <a:ext cx="11489221" cy="895361"/>
            <a:chOff x="360357" y="2594718"/>
            <a:chExt cx="11489221" cy="895361"/>
          </a:xfrm>
        </p:grpSpPr>
        <p:pic>
          <p:nvPicPr>
            <p:cNvPr id="7" name="Chilean Gemini Participant">
              <a:extLst>
                <a:ext uri="{FF2B5EF4-FFF2-40B4-BE49-F238E27FC236}">
                  <a16:creationId xmlns:a16="http://schemas.microsoft.com/office/drawing/2014/main" id="{0304B813-9B78-9F40-AF75-017B6EF0D3FB}"/>
                </a:ext>
              </a:extLst>
            </p:cNvPr>
            <p:cNvPicPr preferRelativeResize="0"/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7403" y="2599923"/>
              <a:ext cx="982882" cy="890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Argentina Gemini Participant">
              <a:extLst>
                <a:ext uri="{FF2B5EF4-FFF2-40B4-BE49-F238E27FC236}">
                  <a16:creationId xmlns:a16="http://schemas.microsoft.com/office/drawing/2014/main" id="{6FDB5305-010F-2747-875B-551E488AA746}"/>
                </a:ext>
              </a:extLst>
            </p:cNvPr>
            <p:cNvPicPr preferRelativeResize="0"/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5682" y="2720522"/>
              <a:ext cx="1855617" cy="648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KASI Korea Gemini Participant">
              <a:extLst>
                <a:ext uri="{FF2B5EF4-FFF2-40B4-BE49-F238E27FC236}">
                  <a16:creationId xmlns:a16="http://schemas.microsoft.com/office/drawing/2014/main" id="{1EEA726C-51AF-CD4C-882C-55FFC87A9030}"/>
                </a:ext>
              </a:extLst>
            </p:cNvPr>
            <p:cNvPicPr preferRelativeResize="0"/>
            <p:nvPr userDrawn="1"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993962" y="2673878"/>
              <a:ext cx="1855616" cy="742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2D7549-E6DB-A94D-8F4C-E69B8475F3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/>
          </p:blipFill>
          <p:spPr>
            <a:xfrm>
              <a:off x="5204715" y="2594718"/>
              <a:ext cx="982882" cy="88236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E295BA-B955-A344-B8A1-2476A44B4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357" y="2895440"/>
              <a:ext cx="1914384" cy="299123"/>
            </a:xfrm>
            <a:prstGeom prst="rect">
              <a:avLst/>
            </a:prstGeom>
          </p:spPr>
        </p:pic>
      </p:grpSp>
      <p:pic>
        <p:nvPicPr>
          <p:cNvPr id="18" name="AURA wht/dark background">
            <a:extLst>
              <a:ext uri="{FF2B5EF4-FFF2-40B4-BE49-F238E27FC236}">
                <a16:creationId xmlns:a16="http://schemas.microsoft.com/office/drawing/2014/main" id="{BFAFDBC0-D31A-D749-8702-D0365810241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3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12" Type="http://schemas.openxmlformats.org/officeDocument/2006/relationships/image" Target="../media/image9.svg"/><Relationship Id="rId17" Type="http://schemas.openxmlformats.org/officeDocument/2006/relationships/image" Target="../media/image14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theme" Target="../theme/theme2.xml"/><Relationship Id="rId15" Type="http://schemas.openxmlformats.org/officeDocument/2006/relationships/image" Target="../media/image12.svg"/><Relationship Id="rId10" Type="http://schemas.openxmlformats.org/officeDocument/2006/relationships/image" Target="../media/image7.em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12" Type="http://schemas.openxmlformats.org/officeDocument/2006/relationships/image" Target="../media/image26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11" Type="http://schemas.openxmlformats.org/officeDocument/2006/relationships/image" Target="../media/image25.png"/><Relationship Id="rId5" Type="http://schemas.openxmlformats.org/officeDocument/2006/relationships/theme" Target="../theme/theme3.xml"/><Relationship Id="rId15" Type="http://schemas.openxmlformats.org/officeDocument/2006/relationships/image" Target="../media/image2.png"/><Relationship Id="rId10" Type="http://schemas.openxmlformats.org/officeDocument/2006/relationships/image" Target="../media/image24.sv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theme" Target="../theme/theme4.xml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4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g Line">
            <a:extLst>
              <a:ext uri="{FF2B5EF4-FFF2-40B4-BE49-F238E27FC236}">
                <a16:creationId xmlns:a16="http://schemas.microsoft.com/office/drawing/2014/main" id="{F7379FF1-FBC1-3243-9685-4C9414F276E9}"/>
              </a:ext>
            </a:extLst>
          </p:cNvPr>
          <p:cNvSpPr txBox="1"/>
          <p:nvPr userDrawn="1"/>
        </p:nvSpPr>
        <p:spPr>
          <a:xfrm>
            <a:off x="4222586" y="6363939"/>
            <a:ext cx="3746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Discovering Our Universe Together</a:t>
            </a:r>
            <a:endParaRPr dirty="0"/>
          </a:p>
        </p:txBody>
      </p:sp>
      <p:pic>
        <p:nvPicPr>
          <p:cNvPr id="8" name="NSF \ NOIRLab">
            <a:extLst>
              <a:ext uri="{FF2B5EF4-FFF2-40B4-BE49-F238E27FC236}">
                <a16:creationId xmlns:a16="http://schemas.microsoft.com/office/drawing/2014/main" id="{65393EB2-A5EE-5B40-917D-40E3BAF339C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  <p:pic>
        <p:nvPicPr>
          <p:cNvPr id="15" name="AURA wht/dark background">
            <a:extLst>
              <a:ext uri="{FF2B5EF4-FFF2-40B4-BE49-F238E27FC236}">
                <a16:creationId xmlns:a16="http://schemas.microsoft.com/office/drawing/2014/main" id="{8AC45ED8-5D91-BF42-9413-C77F2BFDAD2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51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73" r:id="rId4"/>
    <p:sldLayoutId id="214748368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7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7522" y="6356350"/>
            <a:ext cx="24662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AURA wht/dark background">
            <a:extLst>
              <a:ext uri="{FF2B5EF4-FFF2-40B4-BE49-F238E27FC236}">
                <a16:creationId xmlns:a16="http://schemas.microsoft.com/office/drawing/2014/main" id="{F1FE41E4-310F-DF41-8084-41A77BF4D7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606498-13CE-0040-BEC7-6A9D4B52DF32}"/>
              </a:ext>
            </a:extLst>
          </p:cNvPr>
          <p:cNvGrpSpPr/>
          <p:nvPr userDrawn="1"/>
        </p:nvGrpSpPr>
        <p:grpSpPr>
          <a:xfrm>
            <a:off x="0" y="6264893"/>
            <a:ext cx="9682181" cy="595205"/>
            <a:chOff x="0" y="6264893"/>
            <a:chExt cx="9682181" cy="595205"/>
          </a:xfrm>
        </p:grpSpPr>
        <p:sp>
          <p:nvSpPr>
            <p:cNvPr id="11" name="Logo band">
              <a:extLst>
                <a:ext uri="{FF2B5EF4-FFF2-40B4-BE49-F238E27FC236}">
                  <a16:creationId xmlns:a16="http://schemas.microsoft.com/office/drawing/2014/main" id="{4193B0B5-DBCB-194A-80CE-EF937FF7028D}"/>
                </a:ext>
              </a:extLst>
            </p:cNvPr>
            <p:cNvSpPr/>
            <p:nvPr userDrawn="1"/>
          </p:nvSpPr>
          <p:spPr>
            <a:xfrm>
              <a:off x="0" y="6264893"/>
              <a:ext cx="9682181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87000">
                  <a:srgbClr val="FFC21B"/>
                </a:gs>
                <a:gs pos="0">
                  <a:srgbClr val="FFB71A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F5162A-52F9-6D41-B07C-DF696EC14F64}"/>
                </a:ext>
              </a:extLst>
            </p:cNvPr>
            <p:cNvGrpSpPr/>
            <p:nvPr userDrawn="1"/>
          </p:nvGrpSpPr>
          <p:grpSpPr>
            <a:xfrm>
              <a:off x="0" y="6273955"/>
              <a:ext cx="8893589" cy="586143"/>
              <a:chOff x="0" y="6273955"/>
              <a:chExt cx="8893589" cy="586143"/>
            </a:xfrm>
          </p:grpSpPr>
          <p:grpSp>
            <p:nvGrpSpPr>
              <p:cNvPr id="14" name="Gemini">
                <a:extLst>
                  <a:ext uri="{FF2B5EF4-FFF2-40B4-BE49-F238E27FC236}">
                    <a16:creationId xmlns:a16="http://schemas.microsoft.com/office/drawing/2014/main" id="{9CAC6990-FB70-5A43-AF1F-077223700817}"/>
                  </a:ext>
                </a:extLst>
              </p:cNvPr>
              <p:cNvGrpSpPr/>
              <p:nvPr userDrawn="1"/>
            </p:nvGrpSpPr>
            <p:grpSpPr>
              <a:xfrm>
                <a:off x="0" y="6273955"/>
                <a:ext cx="2125861" cy="586143"/>
                <a:chOff x="0" y="6273955"/>
                <a:chExt cx="2125861" cy="586143"/>
              </a:xfrm>
            </p:grpSpPr>
            <p:sp>
              <p:nvSpPr>
                <p:cNvPr id="21" name="black rectangle">
                  <a:extLst>
                    <a:ext uri="{FF2B5EF4-FFF2-40B4-BE49-F238E27FC236}">
                      <a16:creationId xmlns:a16="http://schemas.microsoft.com/office/drawing/2014/main" id="{DA37D1B8-94B7-BA4A-B8E8-FB7E52367B86}"/>
                    </a:ext>
                  </a:extLst>
                </p:cNvPr>
                <p:cNvSpPr/>
                <p:nvPr userDrawn="1"/>
              </p:nvSpPr>
              <p:spPr>
                <a:xfrm>
                  <a:off x="0" y="6311040"/>
                  <a:ext cx="2125861" cy="5469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Gemini logo">
                  <a:extLst>
                    <a:ext uri="{FF2B5EF4-FFF2-40B4-BE49-F238E27FC236}">
                      <a16:creationId xmlns:a16="http://schemas.microsoft.com/office/drawing/2014/main" id="{836A496D-B21E-A841-AB6D-8690E1BFEF4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6273955"/>
                  <a:ext cx="2125861" cy="586143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BEFECF7-849C-1446-92BA-17D2C27E59C4}"/>
                  </a:ext>
                </a:extLst>
              </p:cNvPr>
              <p:cNvGrpSpPr/>
              <p:nvPr userDrawn="1"/>
            </p:nvGrpSpPr>
            <p:grpSpPr>
              <a:xfrm>
                <a:off x="2509819" y="6295871"/>
                <a:ext cx="6383770" cy="542311"/>
                <a:chOff x="2509819" y="6295871"/>
                <a:chExt cx="6383770" cy="542311"/>
              </a:xfrm>
            </p:grpSpPr>
            <p:pic>
              <p:nvPicPr>
                <p:cNvPr id="16" name="NRC-CNRC Canada">
                  <a:extLst>
                    <a:ext uri="{FF2B5EF4-FFF2-40B4-BE49-F238E27FC236}">
                      <a16:creationId xmlns:a16="http://schemas.microsoft.com/office/drawing/2014/main" id="{3E50B54C-DCB7-7D45-9FFB-D9F587F9949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9819" y="6472942"/>
                  <a:ext cx="984473" cy="188168"/>
                </a:xfrm>
                <a:prstGeom prst="rect">
                  <a:avLst/>
                </a:prstGeom>
              </p:spPr>
            </p:pic>
            <p:pic>
              <p:nvPicPr>
                <p:cNvPr id="17" name="ANID Chile">
                  <a:extLst>
                    <a:ext uri="{FF2B5EF4-FFF2-40B4-BE49-F238E27FC236}">
                      <a16:creationId xmlns:a16="http://schemas.microsoft.com/office/drawing/2014/main" id="{F30A6BD6-4033-4442-9BFC-CBBC6590D90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2635" y="6315334"/>
                  <a:ext cx="548129" cy="503384"/>
                </a:xfrm>
                <a:prstGeom prst="rect">
                  <a:avLst/>
                </a:prstGeom>
              </p:spPr>
            </p:pic>
            <p:pic>
              <p:nvPicPr>
                <p:cNvPr id="18" name="LNA MCTI Brazil">
                  <a:extLst>
                    <a:ext uri="{FF2B5EF4-FFF2-40B4-BE49-F238E27FC236}">
                      <a16:creationId xmlns:a16="http://schemas.microsoft.com/office/drawing/2014/main" id="{718CA1A0-C12D-C140-A05A-A5A584E86A6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19107" y="6295871"/>
                  <a:ext cx="602568" cy="542311"/>
                </a:xfrm>
                <a:prstGeom prst="rect">
                  <a:avLst/>
                </a:prstGeom>
              </p:spPr>
            </p:pic>
            <p:pic>
              <p:nvPicPr>
                <p:cNvPr id="19" name="MCTI Argentina">
                  <a:extLst>
                    <a:ext uri="{FF2B5EF4-FFF2-40B4-BE49-F238E27FC236}">
                      <a16:creationId xmlns:a16="http://schemas.microsoft.com/office/drawing/2014/main" id="{9EE81289-A0EB-FD47-9F51-B708D6CBE2A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0018" y="6363021"/>
                  <a:ext cx="1164530" cy="408010"/>
                </a:xfrm>
                <a:prstGeom prst="rect">
                  <a:avLst/>
                </a:prstGeom>
              </p:spPr>
            </p:pic>
            <p:pic>
              <p:nvPicPr>
                <p:cNvPr id="20" name="KASI Korea">
                  <a:extLst>
                    <a:ext uri="{FF2B5EF4-FFF2-40B4-BE49-F238E27FC236}">
                      <a16:creationId xmlns:a16="http://schemas.microsoft.com/office/drawing/2014/main" id="{90B27901-30C7-A94E-ADCB-81051FF719C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6" cstate="hq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890" y="6416214"/>
                  <a:ext cx="1130699" cy="3016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3" name="NSF \ NOIRLab">
            <a:extLst>
              <a:ext uri="{FF2B5EF4-FFF2-40B4-BE49-F238E27FC236}">
                <a16:creationId xmlns:a16="http://schemas.microsoft.com/office/drawing/2014/main" id="{F3623DDE-7636-504B-B707-099CFAB6E77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7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4582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70520" y="6356350"/>
            <a:ext cx="338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AURA wht/dark background">
            <a:extLst>
              <a:ext uri="{FF2B5EF4-FFF2-40B4-BE49-F238E27FC236}">
                <a16:creationId xmlns:a16="http://schemas.microsoft.com/office/drawing/2014/main" id="{BFF7F2B7-19DB-DB4E-863E-4E8F8B5FC9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600" y="464721"/>
            <a:ext cx="916457" cy="293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F5D4620-21F7-CC4F-AE02-276F609F75A4}"/>
              </a:ext>
            </a:extLst>
          </p:cNvPr>
          <p:cNvGrpSpPr/>
          <p:nvPr userDrawn="1"/>
        </p:nvGrpSpPr>
        <p:grpSpPr>
          <a:xfrm>
            <a:off x="1" y="6246089"/>
            <a:ext cx="6701588" cy="632337"/>
            <a:chOff x="1" y="6246089"/>
            <a:chExt cx="6701588" cy="632337"/>
          </a:xfrm>
        </p:grpSpPr>
        <p:sp>
          <p:nvSpPr>
            <p:cNvPr id="10" name="Logo band">
              <a:extLst>
                <a:ext uri="{FF2B5EF4-FFF2-40B4-BE49-F238E27FC236}">
                  <a16:creationId xmlns:a16="http://schemas.microsoft.com/office/drawing/2014/main" id="{6C4379BD-4F88-3643-B4F7-BCF432896A21}"/>
                </a:ext>
              </a:extLst>
            </p:cNvPr>
            <p:cNvSpPr/>
            <p:nvPr userDrawn="1"/>
          </p:nvSpPr>
          <p:spPr>
            <a:xfrm>
              <a:off x="1" y="6264893"/>
              <a:ext cx="6701588" cy="594728"/>
            </a:xfrm>
            <a:custGeom>
              <a:avLst/>
              <a:gdLst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0 w 5704378"/>
                <a:gd name="connsiteY7" fmla="*/ 99123 h 594728"/>
                <a:gd name="connsiteX8" fmla="*/ 99123 w 5704378"/>
                <a:gd name="connsiteY8" fmla="*/ 0 h 594728"/>
                <a:gd name="connsiteX0" fmla="*/ 99123 w 5704378"/>
                <a:gd name="connsiteY0" fmla="*/ 0 h 594728"/>
                <a:gd name="connsiteX1" fmla="*/ 5704378 w 5704378"/>
                <a:gd name="connsiteY1" fmla="*/ 0 h 594728"/>
                <a:gd name="connsiteX2" fmla="*/ 5704378 w 5704378"/>
                <a:gd name="connsiteY2" fmla="*/ 0 h 594728"/>
                <a:gd name="connsiteX3" fmla="*/ 5704378 w 5704378"/>
                <a:gd name="connsiteY3" fmla="*/ 495605 h 594728"/>
                <a:gd name="connsiteX4" fmla="*/ 5605255 w 5704378"/>
                <a:gd name="connsiteY4" fmla="*/ 594728 h 594728"/>
                <a:gd name="connsiteX5" fmla="*/ 0 w 5704378"/>
                <a:gd name="connsiteY5" fmla="*/ 594728 h 594728"/>
                <a:gd name="connsiteX6" fmla="*/ 0 w 5704378"/>
                <a:gd name="connsiteY6" fmla="*/ 594728 h 594728"/>
                <a:gd name="connsiteX7" fmla="*/ 99123 w 5704378"/>
                <a:gd name="connsiteY7" fmla="*/ 0 h 594728"/>
                <a:gd name="connsiteX0" fmla="*/ 0 w 5706855"/>
                <a:gd name="connsiteY0" fmla="*/ 9525 h 594728"/>
                <a:gd name="connsiteX1" fmla="*/ 5706855 w 5706855"/>
                <a:gd name="connsiteY1" fmla="*/ 0 h 594728"/>
                <a:gd name="connsiteX2" fmla="*/ 5706855 w 5706855"/>
                <a:gd name="connsiteY2" fmla="*/ 0 h 594728"/>
                <a:gd name="connsiteX3" fmla="*/ 5706855 w 5706855"/>
                <a:gd name="connsiteY3" fmla="*/ 495605 h 594728"/>
                <a:gd name="connsiteX4" fmla="*/ 5607732 w 5706855"/>
                <a:gd name="connsiteY4" fmla="*/ 594728 h 594728"/>
                <a:gd name="connsiteX5" fmla="*/ 2477 w 5706855"/>
                <a:gd name="connsiteY5" fmla="*/ 594728 h 594728"/>
                <a:gd name="connsiteX6" fmla="*/ 2477 w 5706855"/>
                <a:gd name="connsiteY6" fmla="*/ 594728 h 594728"/>
                <a:gd name="connsiteX7" fmla="*/ 0 w 5706855"/>
                <a:gd name="connsiteY7" fmla="*/ 9525 h 5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6855" h="594728">
                  <a:moveTo>
                    <a:pt x="0" y="9525"/>
                  </a:moveTo>
                  <a:lnTo>
                    <a:pt x="5706855" y="0"/>
                  </a:lnTo>
                  <a:lnTo>
                    <a:pt x="5706855" y="0"/>
                  </a:lnTo>
                  <a:lnTo>
                    <a:pt x="5706855" y="495605"/>
                  </a:lnTo>
                  <a:cubicBezTo>
                    <a:pt x="5706855" y="550349"/>
                    <a:pt x="5662476" y="594728"/>
                    <a:pt x="5607732" y="594728"/>
                  </a:cubicBezTo>
                  <a:lnTo>
                    <a:pt x="2477" y="594728"/>
                  </a:lnTo>
                  <a:lnTo>
                    <a:pt x="2477" y="594728"/>
                  </a:lnTo>
                  <a:cubicBezTo>
                    <a:pt x="1651" y="399660"/>
                    <a:pt x="826" y="204593"/>
                    <a:pt x="0" y="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10000"/>
                  </a:schemeClr>
                </a:gs>
                <a:gs pos="21000">
                  <a:schemeClr val="accent2">
                    <a:lumMod val="17000"/>
                  </a:schemeClr>
                </a:gs>
                <a:gs pos="66000">
                  <a:schemeClr val="accent2">
                    <a:lumMod val="89000"/>
                  </a:schemeClr>
                </a:gs>
                <a:gs pos="81000">
                  <a:schemeClr val="accent2">
                    <a:lumMod val="88000"/>
                  </a:schemeClr>
                </a:gs>
                <a:gs pos="100000">
                  <a:schemeClr val="accent2">
                    <a:lumMod val="70000"/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74320" bIns="0" rtlCol="0" anchor="ctr"/>
            <a:lstStyle/>
            <a:p>
              <a:endParaRPr lang="en-US" dirty="0"/>
            </a:p>
          </p:txBody>
        </p:sp>
        <p:pic>
          <p:nvPicPr>
            <p:cNvPr id="11" name="SOAR">
              <a:extLst>
                <a:ext uri="{FF2B5EF4-FFF2-40B4-BE49-F238E27FC236}">
                  <a16:creationId xmlns:a16="http://schemas.microsoft.com/office/drawing/2014/main" id="{82057258-5311-6B43-829A-BDB82CDCDEC7}"/>
                </a:ext>
              </a:extLst>
            </p:cNvPr>
            <p:cNvPicPr preferRelativeResize="0"/>
            <p:nvPr userDrawn="1"/>
          </p:nvPicPr>
          <p:blipFill rotWithShape="1">
            <a:blip r:embed="rId8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2807" y="6246089"/>
              <a:ext cx="469557" cy="6323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sx="95000" sy="95000" algn="tl" rotWithShape="0">
                <a:prstClr val="black">
                  <a:alpha val="90000"/>
                </a:prstClr>
              </a:outerShdw>
            </a:effectLst>
          </p:spPr>
        </p:pic>
        <p:pic>
          <p:nvPicPr>
            <p:cNvPr id="13" name="UNC">
              <a:extLst>
                <a:ext uri="{FF2B5EF4-FFF2-40B4-BE49-F238E27FC236}">
                  <a16:creationId xmlns:a16="http://schemas.microsoft.com/office/drawing/2014/main" id="{97C1A991-50DD-FC4A-B8F6-BB5C003BF0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4737" y="6315865"/>
              <a:ext cx="492785" cy="492785"/>
            </a:xfrm>
            <a:prstGeom prst="rect">
              <a:avLst/>
            </a:prstGeom>
          </p:spPr>
        </p:pic>
        <p:pic>
          <p:nvPicPr>
            <p:cNvPr id="14" name="MSU">
              <a:extLst>
                <a:ext uri="{FF2B5EF4-FFF2-40B4-BE49-F238E27FC236}">
                  <a16:creationId xmlns:a16="http://schemas.microsoft.com/office/drawing/2014/main" id="{C57C1FB0-0BEC-724E-B4F2-FC2E03ECDF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7630" r="17559"/>
            <a:stretch/>
          </p:blipFill>
          <p:spPr>
            <a:xfrm>
              <a:off x="4783357" y="6320396"/>
              <a:ext cx="691011" cy="533100"/>
            </a:xfrm>
            <a:prstGeom prst="rect">
              <a:avLst/>
            </a:prstGeom>
          </p:spPr>
        </p:pic>
        <p:grpSp>
          <p:nvGrpSpPr>
            <p:cNvPr id="15" name="Brazil">
              <a:extLst>
                <a:ext uri="{FF2B5EF4-FFF2-40B4-BE49-F238E27FC236}">
                  <a16:creationId xmlns:a16="http://schemas.microsoft.com/office/drawing/2014/main" id="{512E3639-1393-4B4D-9645-1AECC9729BBD}"/>
                </a:ext>
              </a:extLst>
            </p:cNvPr>
            <p:cNvGrpSpPr/>
            <p:nvPr userDrawn="1"/>
          </p:nvGrpSpPr>
          <p:grpSpPr>
            <a:xfrm>
              <a:off x="1342119" y="6302241"/>
              <a:ext cx="569101" cy="515465"/>
              <a:chOff x="1342119" y="6302241"/>
              <a:chExt cx="569101" cy="51546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680BDD-616F-CE44-90E2-FE73F01E1360}"/>
                  </a:ext>
                </a:extLst>
              </p:cNvPr>
              <p:cNvSpPr/>
              <p:nvPr userDrawn="1"/>
            </p:nvSpPr>
            <p:spPr>
              <a:xfrm>
                <a:off x="1342119" y="6302241"/>
                <a:ext cx="492785" cy="174759"/>
              </a:xfrm>
              <a:prstGeom prst="rect">
                <a:avLst/>
              </a:prstGeom>
              <a:solidFill>
                <a:schemeClr val="tx2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Brazil">
                <a:extLst>
                  <a:ext uri="{FF2B5EF4-FFF2-40B4-BE49-F238E27FC236}">
                    <a16:creationId xmlns:a16="http://schemas.microsoft.com/office/drawing/2014/main" id="{A8E3CA7A-A870-4A43-835C-ED70CE683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/>
              <a:srcRect/>
              <a:stretch/>
            </p:blipFill>
            <p:spPr>
              <a:xfrm>
                <a:off x="1342119" y="6306808"/>
                <a:ext cx="569101" cy="510898"/>
              </a:xfrm>
              <a:prstGeom prst="rect">
                <a:avLst/>
              </a:prstGeom>
            </p:spPr>
          </p:pic>
        </p:grpSp>
        <p:pic>
          <p:nvPicPr>
            <p:cNvPr id="16" name="NSF">
              <a:extLst>
                <a:ext uri="{FF2B5EF4-FFF2-40B4-BE49-F238E27FC236}">
                  <a16:creationId xmlns:a16="http://schemas.microsoft.com/office/drawing/2014/main" id="{D9E56633-F78C-144D-8FF3-D9D63135600A}"/>
                </a:ext>
              </a:extLst>
            </p:cNvPr>
            <p:cNvPicPr preferRelativeResize="0"/>
            <p:nvPr userDrawn="1"/>
          </p:nvPicPr>
          <p:blipFill rotWithShape="1">
            <a:blip r:embed="rId1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7055" y="6311334"/>
              <a:ext cx="501847" cy="5018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NSF \ NOIRLab">
            <a:extLst>
              <a:ext uri="{FF2B5EF4-FFF2-40B4-BE49-F238E27FC236}">
                <a16:creationId xmlns:a16="http://schemas.microsoft.com/office/drawing/2014/main" id="{2906E2B2-FEF3-3444-8295-546758973C2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44462"/>
            <a:ext cx="825391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4723372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54110" y="6356350"/>
            <a:ext cx="1499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Logo Band">
            <a:extLst>
              <a:ext uri="{FF2B5EF4-FFF2-40B4-BE49-F238E27FC236}">
                <a16:creationId xmlns:a16="http://schemas.microsoft.com/office/drawing/2014/main" id="{64B1E848-110B-FA40-8D48-B09EFC2751B5}"/>
              </a:ext>
            </a:extLst>
          </p:cNvPr>
          <p:cNvGrpSpPr/>
          <p:nvPr userDrawn="1"/>
        </p:nvGrpSpPr>
        <p:grpSpPr>
          <a:xfrm>
            <a:off x="-1" y="5879233"/>
            <a:ext cx="10448925" cy="1169639"/>
            <a:chOff x="-1" y="5868476"/>
            <a:chExt cx="10448925" cy="1169639"/>
          </a:xfrm>
        </p:grpSpPr>
        <p:sp>
          <p:nvSpPr>
            <p:cNvPr id="11" name="logo bar">
              <a:extLst>
                <a:ext uri="{FF2B5EF4-FFF2-40B4-BE49-F238E27FC236}">
                  <a16:creationId xmlns:a16="http://schemas.microsoft.com/office/drawing/2014/main" id="{72BC137E-FA2C-BD42-A5C0-AD3E926FA55F}"/>
                </a:ext>
              </a:extLst>
            </p:cNvPr>
            <p:cNvSpPr/>
            <p:nvPr userDrawn="1"/>
          </p:nvSpPr>
          <p:spPr>
            <a:xfrm>
              <a:off x="-1" y="6092326"/>
              <a:ext cx="10448925" cy="765674"/>
            </a:xfrm>
            <a:prstGeom prst="rect">
              <a:avLst/>
            </a:prstGeom>
            <a:gradFill>
              <a:gsLst>
                <a:gs pos="7000">
                  <a:schemeClr val="bg1">
                    <a:lumMod val="24000"/>
                  </a:schemeClr>
                </a:gs>
                <a:gs pos="93000">
                  <a:schemeClr val="tx1">
                    <a:lumMod val="94000"/>
                    <a:alpha val="0"/>
                  </a:schemeClr>
                </a:gs>
                <a:gs pos="38000">
                  <a:srgbClr val="868585">
                    <a:lumMod val="79000"/>
                    <a:lumOff val="21000"/>
                  </a:srgbClr>
                </a:gs>
                <a:gs pos="79000">
                  <a:srgbClr val="ECEBEB">
                    <a:alpha val="92000"/>
                  </a:srgbClr>
                </a:gs>
                <a:gs pos="60000">
                  <a:schemeClr val="tx2">
                    <a:alpha val="86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F53A167-0B49-DC4F-A485-9BCF53F606F4}"/>
                </a:ext>
              </a:extLst>
            </p:cNvPr>
            <p:cNvGrpSpPr/>
            <p:nvPr userDrawn="1"/>
          </p:nvGrpSpPr>
          <p:grpSpPr>
            <a:xfrm>
              <a:off x="11654" y="5868476"/>
              <a:ext cx="9846721" cy="1169639"/>
              <a:chOff x="11654" y="5868476"/>
              <a:chExt cx="9846721" cy="116963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80DAE3-B5A4-5545-9658-279BC4FFB356}"/>
                  </a:ext>
                </a:extLst>
              </p:cNvPr>
              <p:cNvSpPr txBox="1"/>
              <p:nvPr userDrawn="1"/>
            </p:nvSpPr>
            <p:spPr>
              <a:xfrm>
                <a:off x="4311071" y="6056277"/>
                <a:ext cx="47128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0" kern="12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effectLst/>
                    <a:latin typeface="+mn-lt"/>
                    <a:ea typeface="+mn-ea"/>
                    <a:cs typeface="+mn-cs"/>
                  </a:rPr>
                  <a:t>Thanks to the DESI sponsors and 69 Participating Institutions!</a:t>
                </a:r>
                <a:endParaRPr lang="en-US" sz="12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F8240D-9DFA-8645-A0FF-B0770EFF6BF8}"/>
                  </a:ext>
                </a:extLst>
              </p:cNvPr>
              <p:cNvGrpSpPr/>
              <p:nvPr userDrawn="1"/>
            </p:nvGrpSpPr>
            <p:grpSpPr>
              <a:xfrm>
                <a:off x="11654" y="5868476"/>
                <a:ext cx="9846721" cy="1169639"/>
                <a:chOff x="11654" y="5868476"/>
                <a:chExt cx="9846721" cy="116963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00B3678-2B3B-9645-A09D-438E08B1C981}"/>
                    </a:ext>
                  </a:extLst>
                </p:cNvPr>
                <p:cNvGrpSpPr/>
                <p:nvPr userDrawn="1"/>
              </p:nvGrpSpPr>
              <p:grpSpPr>
                <a:xfrm>
                  <a:off x="2769735" y="6311638"/>
                  <a:ext cx="7088640" cy="560873"/>
                  <a:chOff x="2769735" y="6311638"/>
                  <a:chExt cx="7088640" cy="560873"/>
                </a:xfrm>
              </p:grpSpPr>
              <p:pic>
                <p:nvPicPr>
                  <p:cNvPr id="19" name="NERSC">
                    <a:extLst>
                      <a:ext uri="{FF2B5EF4-FFF2-40B4-BE49-F238E27FC236}">
                        <a16:creationId xmlns:a16="http://schemas.microsoft.com/office/drawing/2014/main" id="{192C61C9-13DF-3B4F-83AE-7EA0FCAAA7B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5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769735" y="6402266"/>
                    <a:ext cx="1041425" cy="379617"/>
                  </a:xfrm>
                  <a:prstGeom prst="rect">
                    <a:avLst/>
                  </a:prstGeom>
                </p:spPr>
              </p:pic>
              <p:pic>
                <p:nvPicPr>
                  <p:cNvPr id="20" name="CEA">
                    <a:extLst>
                      <a:ext uri="{FF2B5EF4-FFF2-40B4-BE49-F238E27FC236}">
                        <a16:creationId xmlns:a16="http://schemas.microsoft.com/office/drawing/2014/main" id="{098B1B3F-8D62-164A-85BF-394F5A4484F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92384" y="6393417"/>
                    <a:ext cx="498954" cy="397315"/>
                  </a:xfrm>
                  <a:prstGeom prst="rect">
                    <a:avLst/>
                  </a:prstGeom>
                </p:spPr>
              </p:pic>
              <p:pic>
                <p:nvPicPr>
                  <p:cNvPr id="21" name="Conacyt">
                    <a:extLst>
                      <a:ext uri="{FF2B5EF4-FFF2-40B4-BE49-F238E27FC236}">
                        <a16:creationId xmlns:a16="http://schemas.microsoft.com/office/drawing/2014/main" id="{191C651E-5B3C-C245-9495-748B7A94977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8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 l="25472" t="25000" r="25095" b="46001"/>
                  <a:stretch/>
                </p:blipFill>
                <p:spPr>
                  <a:xfrm>
                    <a:off x="6193133" y="6311638"/>
                    <a:ext cx="738812" cy="560873"/>
                  </a:xfrm>
                  <a:prstGeom prst="rect">
                    <a:avLst/>
                  </a:prstGeom>
                  <a:effectLst>
                    <a:glow rad="12700">
                      <a:schemeClr val="tx2">
                        <a:alpha val="0"/>
                      </a:schemeClr>
                    </a:glow>
                  </a:effectLst>
                </p:spPr>
              </p:pic>
              <p:pic>
                <p:nvPicPr>
                  <p:cNvPr id="22" name="Moore">
                    <a:extLst>
                      <a:ext uri="{FF2B5EF4-FFF2-40B4-BE49-F238E27FC236}">
                        <a16:creationId xmlns:a16="http://schemas.microsoft.com/office/drawing/2014/main" id="{055F861F-4BC5-D743-9940-EEB67BB7B69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10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rcRect l="5092" t="10666" r="6327" b="14667"/>
                  <a:stretch/>
                </p:blipFill>
                <p:spPr>
                  <a:xfrm>
                    <a:off x="7113169" y="6394852"/>
                    <a:ext cx="1010765" cy="394445"/>
                  </a:xfrm>
                  <a:prstGeom prst="rect">
                    <a:avLst/>
                  </a:prstGeom>
                </p:spPr>
              </p:pic>
              <p:pic>
                <p:nvPicPr>
                  <p:cNvPr id="23" name="UKRI">
                    <a:extLst>
                      <a:ext uri="{FF2B5EF4-FFF2-40B4-BE49-F238E27FC236}">
                        <a16:creationId xmlns:a16="http://schemas.microsoft.com/office/drawing/2014/main" id="{043D404F-584C-134F-B321-EED1F969374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1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rcRect/>
                  <a:stretch/>
                </p:blipFill>
                <p:spPr>
                  <a:xfrm>
                    <a:off x="8305160" y="6393329"/>
                    <a:ext cx="1553215" cy="397490"/>
                  </a:xfrm>
                  <a:prstGeom prst="rect">
                    <a:avLst/>
                  </a:prstGeom>
                </p:spPr>
              </p:pic>
              <p:pic>
                <p:nvPicPr>
                  <p:cNvPr id="24" name="Spain">
                    <a:extLst>
                      <a:ext uri="{FF2B5EF4-FFF2-40B4-BE49-F238E27FC236}">
                        <a16:creationId xmlns:a16="http://schemas.microsoft.com/office/drawing/2014/main" id="{77E18C3A-048A-FF41-AB1A-2C1AA9A0156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14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 l="712" t="2609" r="813" b="2487"/>
                  <a:stretch/>
                </p:blipFill>
                <p:spPr>
                  <a:xfrm>
                    <a:off x="4672562" y="6393416"/>
                    <a:ext cx="1339347" cy="39731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D1938001-2531-CD4C-B055-D76D7FC28B4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54" y="5868476"/>
                  <a:ext cx="2339278" cy="1169639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5" name="NSF \ NOIRLab">
            <a:extLst>
              <a:ext uri="{FF2B5EF4-FFF2-40B4-BE49-F238E27FC236}">
                <a16:creationId xmlns:a16="http://schemas.microsoft.com/office/drawing/2014/main" id="{1C8C9D01-D307-EA42-8362-BB9D85A514C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2310" y="262037"/>
            <a:ext cx="1499690" cy="7175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0104AB-63B5-0946-B568-B321C4456718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654" y="0"/>
            <a:ext cx="2485225" cy="10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6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915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g Line">
            <a:extLst>
              <a:ext uri="{FF2B5EF4-FFF2-40B4-BE49-F238E27FC236}">
                <a16:creationId xmlns:a16="http://schemas.microsoft.com/office/drawing/2014/main" id="{F7379FF1-FBC1-3243-9685-4C9414F276E9}"/>
              </a:ext>
            </a:extLst>
          </p:cNvPr>
          <p:cNvSpPr txBox="1"/>
          <p:nvPr userDrawn="1"/>
        </p:nvSpPr>
        <p:spPr>
          <a:xfrm>
            <a:off x="4222586" y="6363939"/>
            <a:ext cx="3746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Discovering Our Universe Together</a:t>
            </a:r>
            <a:endParaRPr dirty="0"/>
          </a:p>
        </p:txBody>
      </p:sp>
      <p:pic>
        <p:nvPicPr>
          <p:cNvPr id="11" name="AURA wht/dark background">
            <a:extLst>
              <a:ext uri="{FF2B5EF4-FFF2-40B4-BE49-F238E27FC236}">
                <a16:creationId xmlns:a16="http://schemas.microsoft.com/office/drawing/2014/main" id="{A3CA65A4-21BC-4B48-8EEF-9BDE4F902F0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0" y="6440750"/>
            <a:ext cx="914400" cy="292521"/>
          </a:xfrm>
          <a:prstGeom prst="rect">
            <a:avLst/>
          </a:prstGeom>
        </p:spPr>
      </p:pic>
      <p:pic>
        <p:nvPicPr>
          <p:cNvPr id="10" name="NSF \ NOIRLab">
            <a:extLst>
              <a:ext uri="{FF2B5EF4-FFF2-40B4-BE49-F238E27FC236}">
                <a16:creationId xmlns:a16="http://schemas.microsoft.com/office/drawing/2014/main" id="{5DC01515-A1BE-9C4B-B9D6-54332D4905F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2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81" r:id="rId3"/>
    <p:sldLayoutId id="2147483682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1E7AC-78C8-DC46-ABFD-CF4A72FE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54110"/>
            <a:ext cx="89154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2518A-DE24-044A-B506-A0862FCB2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42645"/>
            <a:ext cx="10515600" cy="5029200"/>
          </a:xfrm>
          <a:prstGeom prst="rect">
            <a:avLst/>
          </a:prstGeom>
        </p:spPr>
        <p:txBody>
          <a:bodyPr vert="horz" lIns="182880" tIns="228600" rIns="182880" bIns="2286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5C6C-B7EF-2043-A3B4-1F9415478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53800" y="2442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B69CEC-4CB3-464E-8C07-66BD4A7216AE}" type="datetime1">
              <a:rPr lang="en-US" smtClean="0"/>
              <a:pPr/>
              <a:t>1/4/21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A9C18-2DA1-394E-8E19-17BC878AC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69414" y="6356350"/>
            <a:ext cx="33843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BA33B-EBBA-9742-BAE2-9EADAD9A6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A14846B-95A5-C34B-A11E-62607B0FCE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g Line">
            <a:extLst>
              <a:ext uri="{FF2B5EF4-FFF2-40B4-BE49-F238E27FC236}">
                <a16:creationId xmlns:a16="http://schemas.microsoft.com/office/drawing/2014/main" id="{F7379FF1-FBC1-3243-9685-4C9414F276E9}"/>
              </a:ext>
            </a:extLst>
          </p:cNvPr>
          <p:cNvSpPr txBox="1"/>
          <p:nvPr userDrawn="1"/>
        </p:nvSpPr>
        <p:spPr>
          <a:xfrm>
            <a:off x="4222586" y="6363939"/>
            <a:ext cx="37468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Discovering Our Universe Together</a:t>
            </a:r>
            <a:endParaRPr dirty="0"/>
          </a:p>
        </p:txBody>
      </p:sp>
      <p:pic>
        <p:nvPicPr>
          <p:cNvPr id="16" name="AURA logo drk (light background)">
            <a:extLst>
              <a:ext uri="{FF2B5EF4-FFF2-40B4-BE49-F238E27FC236}">
                <a16:creationId xmlns:a16="http://schemas.microsoft.com/office/drawing/2014/main" id="{8A7607B7-AC3F-5242-94C5-AFF00A78A42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9" y="6440750"/>
            <a:ext cx="914400" cy="292521"/>
          </a:xfrm>
          <a:prstGeom prst="rect">
            <a:avLst/>
          </a:prstGeom>
        </p:spPr>
      </p:pic>
      <p:pic>
        <p:nvPicPr>
          <p:cNvPr id="12" name="NSF \ NOIRLab">
            <a:extLst>
              <a:ext uri="{FF2B5EF4-FFF2-40B4-BE49-F238E27FC236}">
                <a16:creationId xmlns:a16="http://schemas.microsoft.com/office/drawing/2014/main" id="{5CF6BA14-2CEB-3641-BB4E-49283167F0C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94907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9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8" r:id="rId3"/>
    <p:sldLayoutId id="2147483679" r:id="rId4"/>
    <p:sldLayoutId id="2147483680" r:id="rId5"/>
    <p:sldLayoutId id="214748366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EF88F-DCAF-0747-9E0B-8C56F1FD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C8F23-9755-D947-A928-99BA904D5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NSF’s NOIRLab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8806E41-49F0-A941-ACF1-2026A6E78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Knut Olsen, Robert </a:t>
            </a:r>
            <a:r>
              <a:rPr lang="en-US" dirty="0" err="1"/>
              <a:t>Nikutta</a:t>
            </a:r>
            <a:r>
              <a:rPr lang="en-US" dirty="0"/>
              <a:t>, </a:t>
            </a:r>
            <a:r>
              <a:rPr lang="en-US" dirty="0" err="1"/>
              <a:t>Chien</a:t>
            </a:r>
            <a:r>
              <a:rPr lang="en-US" dirty="0"/>
              <a:t>-Hsiu Lee, and Bryan Miller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4C1D90C-13BB-DA47-8516-B8B79F6EE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NOIRLab</a:t>
            </a:r>
            <a:r>
              <a:rPr lang="en-US" dirty="0"/>
              <a:t> Data Services: a Practical Demo of Science with the Dark Energy Survey </a:t>
            </a:r>
          </a:p>
        </p:txBody>
      </p:sp>
    </p:spTree>
    <p:extLst>
      <p:ext uri="{BB962C8B-B14F-4D97-AF65-F5344CB8AC3E}">
        <p14:creationId xmlns:p14="http://schemas.microsoft.com/office/powerpoint/2010/main" val="359214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8F8E-1159-6943-8E3F-4C7528D8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data at </a:t>
            </a:r>
            <a:r>
              <a:rPr lang="en-US" dirty="0" err="1"/>
              <a:t>NOIRLab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D6E7F-1AE2-5443-9EEF-880E4720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3E986-99DF-494D-B157-D567CA17B63F}"/>
              </a:ext>
            </a:extLst>
          </p:cNvPr>
          <p:cNvSpPr txBox="1"/>
          <p:nvPr/>
        </p:nvSpPr>
        <p:spPr>
          <a:xfrm>
            <a:off x="270164" y="1298864"/>
            <a:ext cx="2961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Imaging dataset volume growing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Billions of astronomical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ZTF alert stream brokering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Opportunities to schedule rapid follow-up with </a:t>
            </a:r>
            <a:r>
              <a:rPr lang="en-US" dirty="0" err="1"/>
              <a:t>NOIRLab</a:t>
            </a:r>
            <a:r>
              <a:rPr lang="en-US" dirty="0"/>
              <a:t> facilities (e.g. Gemini, SOAR)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648BF5-1407-E144-BA00-E817BD324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573" y="1248630"/>
            <a:ext cx="7772400" cy="4927600"/>
          </a:xfrm>
        </p:spPr>
      </p:pic>
    </p:spTree>
    <p:extLst>
      <p:ext uri="{BB962C8B-B14F-4D97-AF65-F5344CB8AC3E}">
        <p14:creationId xmlns:p14="http://schemas.microsoft.com/office/powerpoint/2010/main" val="243916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BE16-B861-5640-8BAB-96EA20C7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for Milky Way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49206-DEF2-E045-9E47-17F025C9C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680" y="1068510"/>
            <a:ext cx="8046720" cy="5029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421CC-00A8-2A44-8569-6E4CCBF8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2E67F-E19D-6243-9737-B94DCE539FDA}"/>
              </a:ext>
            </a:extLst>
          </p:cNvPr>
          <p:cNvSpPr txBox="1"/>
          <p:nvPr/>
        </p:nvSpPr>
        <p:spPr>
          <a:xfrm>
            <a:off x="8499764" y="6097710"/>
            <a:ext cx="308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Shipp et al. (2018)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BC3BB-4A16-6740-8978-97CB22E0B07B}"/>
              </a:ext>
            </a:extLst>
          </p:cNvPr>
          <p:cNvSpPr txBox="1"/>
          <p:nvPr/>
        </p:nvSpPr>
        <p:spPr>
          <a:xfrm>
            <a:off x="218209" y="11430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surface brightness Milky Way halo dwarf galaxies and streams provide are a window into our Galaxy’s accretion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to probe dark 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 pieces in galaxy formation puzzle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DECam</a:t>
            </a:r>
            <a:r>
              <a:rPr lang="en-US" dirty="0"/>
              <a:t> imaging and Dark Energy Survey are treasure troves of discovery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NOIRLab</a:t>
            </a:r>
            <a:r>
              <a:rPr lang="en-US" dirty="0"/>
              <a:t> data services can help you take full advantage!</a:t>
            </a:r>
          </a:p>
        </p:txBody>
      </p:sp>
    </p:spTree>
    <p:extLst>
      <p:ext uri="{BB962C8B-B14F-4D97-AF65-F5344CB8AC3E}">
        <p14:creationId xmlns:p14="http://schemas.microsoft.com/office/powerpoint/2010/main" val="290946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0BF3-AD88-6F49-9B5B-6B15DD47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NOIRLab</a:t>
            </a:r>
            <a:r>
              <a:rPr lang="en-US" dirty="0"/>
              <a:t> data services enable survey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913A-CE77-1841-95F2-BD5CD1B64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Astro Data Archive: efficient search of </a:t>
            </a:r>
            <a:r>
              <a:rPr lang="en-US" dirty="0" err="1"/>
              <a:t>petascale</a:t>
            </a:r>
            <a:r>
              <a:rPr lang="en-US" dirty="0"/>
              <a:t> data volume</a:t>
            </a:r>
          </a:p>
          <a:p>
            <a:r>
              <a:rPr lang="en-US" dirty="0"/>
              <a:t>Astro Data Lab: flexible online science platform for analysis of billions of catalog objects from multiple datasets</a:t>
            </a:r>
          </a:p>
          <a:p>
            <a:r>
              <a:rPr lang="en-US" dirty="0"/>
              <a:t>ANTARES: customizable time domain alert stream broker to pick out the most exciting events in massive alert streams (ZTF, future Rubin LSST)</a:t>
            </a:r>
          </a:p>
          <a:p>
            <a:r>
              <a:rPr lang="en-US" dirty="0"/>
              <a:t>TOM Toolkit/AEON: rapidly schedule follow-up observations with </a:t>
            </a:r>
            <a:r>
              <a:rPr lang="en-US" dirty="0" err="1"/>
              <a:t>NOIRLab</a:t>
            </a:r>
            <a:r>
              <a:rPr lang="en-US" dirty="0"/>
              <a:t> facilities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098A8-F21F-3C46-AD77-D064AD1B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4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EF12-F042-CB44-B909-5652FB7F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Enabling discovery in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C4AD-BFFB-D24C-9F69-D958CDB8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 depth map with Archive (Demo: Knut Olsen)</a:t>
            </a:r>
          </a:p>
          <a:p>
            <a:r>
              <a:rPr lang="en-US" dirty="0"/>
              <a:t>Discovery of MW dwarfs and streams in DES catalog data with Data Lab (Demo: Robert </a:t>
            </a:r>
            <a:r>
              <a:rPr lang="en-US" dirty="0" err="1"/>
              <a:t>Nikutta</a:t>
            </a:r>
            <a:r>
              <a:rPr lang="en-US" dirty="0"/>
              <a:t>)</a:t>
            </a:r>
          </a:p>
          <a:p>
            <a:r>
              <a:rPr lang="en-US" dirty="0"/>
              <a:t>Discovery of variable stars in dwarf in ZTF alert stream with ANTARES (Demo: </a:t>
            </a:r>
            <a:r>
              <a:rPr lang="en-US" dirty="0" err="1"/>
              <a:t>Chien</a:t>
            </a:r>
            <a:r>
              <a:rPr lang="en-US" dirty="0"/>
              <a:t>-Hsiu Lee)</a:t>
            </a:r>
          </a:p>
          <a:p>
            <a:r>
              <a:rPr lang="en-US" dirty="0"/>
              <a:t>Trigger of Gemini observation with AEON (Demo: Bryan Miller)</a:t>
            </a:r>
          </a:p>
        </p:txBody>
      </p:sp>
    </p:spTree>
    <p:extLst>
      <p:ext uri="{BB962C8B-B14F-4D97-AF65-F5344CB8AC3E}">
        <p14:creationId xmlns:p14="http://schemas.microsoft.com/office/powerpoint/2010/main" val="287783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50FE-68E1-0947-827B-B2E40E2C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57066-58B4-9042-9558-EB6F8FD73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us at the </a:t>
            </a:r>
            <a:r>
              <a:rPr lang="en-US" dirty="0" err="1"/>
              <a:t>NOIRLab</a:t>
            </a:r>
            <a:r>
              <a:rPr lang="en-US" dirty="0"/>
              <a:t> booth to ask how to make </a:t>
            </a:r>
            <a:r>
              <a:rPr lang="en-US" dirty="0" err="1"/>
              <a:t>NOIRLab</a:t>
            </a:r>
            <a:r>
              <a:rPr lang="en-US" dirty="0"/>
              <a:t> services work for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C703B-644B-BF41-94AA-86B69C7B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846B-95A5-C34B-A11E-62607B0FCE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13947"/>
      </p:ext>
    </p:extLst>
  </p:cSld>
  <p:clrMapOvr>
    <a:masterClrMapping/>
  </p:clrMapOvr>
</p:sld>
</file>

<file path=ppt/theme/theme1.xml><?xml version="1.0" encoding="utf-8"?>
<a:theme xmlns:a="http://schemas.openxmlformats.org/drawingml/2006/main" name="NOIRLab - pretty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IRLab - pretty - Gemini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NOIRLab - pretty - SOAR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NOIRLab - pretty - DESI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OIRLab - Dark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OIRLab - Light">
  <a:themeElements>
    <a:clrScheme name="NOIRLab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6B6"/>
      </a:accent1>
      <a:accent2>
        <a:srgbClr val="058B8C"/>
      </a:accent2>
      <a:accent3>
        <a:srgbClr val="FFCC1B"/>
      </a:accent3>
      <a:accent4>
        <a:srgbClr val="BE5B92"/>
      </a:accent4>
      <a:accent5>
        <a:srgbClr val="F15D5D"/>
      </a:accent5>
      <a:accent6>
        <a:srgbClr val="5B9BD5"/>
      </a:accent6>
      <a:hlink>
        <a:srgbClr val="409FF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14140</TotalTime>
  <Words>285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NOIRLab - pretty</vt:lpstr>
      <vt:lpstr>NOIRLab - pretty - Gemini</vt:lpstr>
      <vt:lpstr>1_NOIRLab - pretty - SOAR</vt:lpstr>
      <vt:lpstr>2_NOIRLab - pretty - DESI</vt:lpstr>
      <vt:lpstr>NOIRLab - Dark</vt:lpstr>
      <vt:lpstr>NOIRLab - Light</vt:lpstr>
      <vt:lpstr>NOIRLab Data Services: a Practical Demo of Science with the Dark Energy Survey </vt:lpstr>
      <vt:lpstr>Survey data at NOIRLab</vt:lpstr>
      <vt:lpstr>Searching for Milky Way structure</vt:lpstr>
      <vt:lpstr>NOIRLab data services enable survey science</vt:lpstr>
      <vt:lpstr>Enabling discovery in DES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Knut Olsen</cp:lastModifiedBy>
  <cp:revision>91</cp:revision>
  <dcterms:created xsi:type="dcterms:W3CDTF">2020-08-08T02:11:21Z</dcterms:created>
  <dcterms:modified xsi:type="dcterms:W3CDTF">2021-01-06T05:52:46Z</dcterms:modified>
</cp:coreProperties>
</file>